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3" r:id="rId56"/>
    <p:sldId id="314" r:id="rId57"/>
    <p:sldId id="315" r:id="rId58"/>
    <p:sldId id="316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2" r:id="rId102"/>
    <p:sldId id="363" r:id="rId103"/>
    <p:sldId id="364" r:id="rId104"/>
    <p:sldId id="365" r:id="rId105"/>
  </p:sldIdLst>
  <p:sldSz cx="18288000" cy="10287000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  <p:embeddedFont>
      <p:font typeface="Microsoft JhengHei UI" panose="020B0604030504040204" pitchFamily="34" charset="-120"/>
      <p:regular r:id="rId110"/>
      <p:bold r:id="rId111"/>
    </p:embeddedFont>
    <p:embeddedFont>
      <p:font typeface="Montserrat" panose="00000500000000000000" pitchFamily="2" charset="0"/>
      <p:regular r:id="rId112"/>
      <p:bold r:id="rId113"/>
      <p:italic r:id="rId114"/>
      <p:boldItalic r:id="rId115"/>
    </p:embeddedFont>
    <p:embeddedFont>
      <p:font typeface="Montserrat Extra-Bold" panose="020B0604020202020204" charset="0"/>
      <p:regular r:id="rId116"/>
    </p:embeddedFont>
    <p:embeddedFont>
      <p:font typeface="Montserrat Extra-Bold Italics" panose="020B0604020202020204" charset="0"/>
      <p:regular r:id="rId117"/>
    </p:embeddedFont>
    <p:embeddedFont>
      <p:font typeface="Montserrat Italics" panose="020B0604020202020204" charset="0"/>
      <p:regular r:id="rId118"/>
    </p:embeddedFont>
    <p:embeddedFont>
      <p:font typeface="Open Sans Bold" panose="020B0604020202020204" charset="0"/>
      <p:regular r:id="rId1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font" Target="fonts/font13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font" Target="fonts/font14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sv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5249" b="2524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-1569535" y="2247900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583166" y="9251817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/>
          </a:p>
        </p:txBody>
      </p:sp>
      <p:sp>
        <p:nvSpPr>
          <p:cNvPr id="9" name="AutoShape 9"/>
          <p:cNvSpPr/>
          <p:nvPr/>
        </p:nvSpPr>
        <p:spPr>
          <a:xfrm>
            <a:off x="-3071934" y="1774702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677313" y="1323715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228931" y="947924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62163" y="2444944"/>
            <a:ext cx="17825837" cy="6895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67"/>
              </a:lnSpc>
            </a:pPr>
            <a:r>
              <a:rPr lang="en-US" sz="10187" spc="-601" dirty="0">
                <a:solidFill>
                  <a:srgbClr val="FFFFFF"/>
                </a:solidFill>
                <a:latin typeface="Montserrat Extra-Bold Italics"/>
              </a:rPr>
              <a:t>PEMBANGUNAN SISTEM</a:t>
            </a:r>
          </a:p>
          <a:p>
            <a:pPr>
              <a:lnSpc>
                <a:spcPts val="9067"/>
              </a:lnSpc>
            </a:pPr>
            <a:r>
              <a:rPr lang="en-US" sz="10187" spc="-601" dirty="0">
                <a:solidFill>
                  <a:srgbClr val="FFFFFF"/>
                </a:solidFill>
                <a:latin typeface="Montserrat Extra-Bold Italics"/>
              </a:rPr>
              <a:t>WEBSITE PEMESANAN</a:t>
            </a:r>
          </a:p>
          <a:p>
            <a:pPr>
              <a:lnSpc>
                <a:spcPts val="9067"/>
              </a:lnSpc>
            </a:pPr>
            <a:r>
              <a:rPr lang="en-US" sz="10187" spc="-601" dirty="0">
                <a:solidFill>
                  <a:srgbClr val="FFFFFF"/>
                </a:solidFill>
                <a:latin typeface="Montserrat Extra-Bold Italics"/>
              </a:rPr>
              <a:t>LAGO HOTEL</a:t>
            </a:r>
          </a:p>
          <a:p>
            <a:pPr>
              <a:lnSpc>
                <a:spcPts val="9067"/>
              </a:lnSpc>
            </a:pPr>
            <a:r>
              <a:rPr lang="en-US" sz="6000" spc="-60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KELOMPOK 08</a:t>
            </a:r>
          </a:p>
          <a:p>
            <a:pPr>
              <a:lnSpc>
                <a:spcPts val="9067"/>
              </a:lnSpc>
            </a:pPr>
            <a:r>
              <a:rPr lang="en-US" sz="6000" spc="-60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D3 TEKNOLOGI INFORMASI</a:t>
            </a:r>
          </a:p>
          <a:p>
            <a:pPr>
              <a:lnSpc>
                <a:spcPts val="9067"/>
              </a:lnSpc>
            </a:pPr>
            <a:r>
              <a:rPr lang="en-US" sz="6000" spc="-601" dirty="0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INSTITUT TEKNOLOGI DEL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028700" y="3324203"/>
            <a:ext cx="16383000" cy="6173042"/>
          </a:xfrm>
          <a:custGeom>
            <a:avLst/>
            <a:gdLst/>
            <a:ahLst/>
            <a:cxnLst/>
            <a:rect l="l" t="t" r="r" b="b"/>
            <a:pathLst>
              <a:path w="16383000" h="6173042">
                <a:moveTo>
                  <a:pt x="0" y="0"/>
                </a:moveTo>
                <a:lnTo>
                  <a:pt x="16383000" y="0"/>
                </a:lnTo>
                <a:lnTo>
                  <a:pt x="16383000" y="6173042"/>
                </a:lnTo>
                <a:lnTo>
                  <a:pt x="0" y="617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5210" y="2254046"/>
            <a:ext cx="10300341" cy="1548028"/>
          </a:xfrm>
          <a:custGeom>
            <a:avLst/>
            <a:gdLst/>
            <a:ahLst/>
            <a:cxnLst/>
            <a:rect l="l" t="t" r="r" b="b"/>
            <a:pathLst>
              <a:path w="10300341" h="1548028">
                <a:moveTo>
                  <a:pt x="0" y="0"/>
                </a:moveTo>
                <a:lnTo>
                  <a:pt x="10300340" y="0"/>
                </a:lnTo>
                <a:lnTo>
                  <a:pt x="10300340" y="1548028"/>
                </a:lnTo>
                <a:lnTo>
                  <a:pt x="0" y="1548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67007" y="4373574"/>
            <a:ext cx="10292293" cy="5195916"/>
          </a:xfrm>
          <a:custGeom>
            <a:avLst/>
            <a:gdLst/>
            <a:ahLst/>
            <a:cxnLst/>
            <a:rect l="l" t="t" r="r" b="b"/>
            <a:pathLst>
              <a:path w="10292293" h="5195916">
                <a:moveTo>
                  <a:pt x="0" y="0"/>
                </a:moveTo>
                <a:lnTo>
                  <a:pt x="10292293" y="0"/>
                </a:lnTo>
                <a:lnTo>
                  <a:pt x="10292293" y="5195916"/>
                </a:lnTo>
                <a:lnTo>
                  <a:pt x="0" y="5195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BUTIR-UJI-21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25484" y="2146609"/>
            <a:ext cx="1971199" cy="2007702"/>
          </a:xfrm>
          <a:custGeom>
            <a:avLst/>
            <a:gdLst/>
            <a:ahLst/>
            <a:cxnLst/>
            <a:rect l="l" t="t" r="r" b="b"/>
            <a:pathLst>
              <a:path w="1971199" h="2007702">
                <a:moveTo>
                  <a:pt x="0" y="0"/>
                </a:moveTo>
                <a:lnTo>
                  <a:pt x="1971199" y="0"/>
                </a:lnTo>
                <a:lnTo>
                  <a:pt x="1971199" y="2007703"/>
                </a:lnTo>
                <a:lnTo>
                  <a:pt x="0" y="200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53834" y="7551445"/>
            <a:ext cx="1900568" cy="1935764"/>
          </a:xfrm>
          <a:custGeom>
            <a:avLst/>
            <a:gdLst/>
            <a:ahLst/>
            <a:cxnLst/>
            <a:rect l="l" t="t" r="r" b="b"/>
            <a:pathLst>
              <a:path w="1900568" h="1935764">
                <a:moveTo>
                  <a:pt x="0" y="0"/>
                </a:moveTo>
                <a:lnTo>
                  <a:pt x="1900568" y="0"/>
                </a:lnTo>
                <a:lnTo>
                  <a:pt x="1900568" y="1935764"/>
                </a:lnTo>
                <a:lnTo>
                  <a:pt x="0" y="1935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34937" y="868533"/>
            <a:ext cx="14018125" cy="64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 dirty="0">
                <a:solidFill>
                  <a:srgbClr val="263F6B"/>
                </a:solidFill>
                <a:latin typeface="Montserrat Extra-Bold Italics"/>
              </a:rPr>
              <a:t>HASIL ANALISIS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445847" y="1710447"/>
            <a:ext cx="11566640" cy="8164568"/>
            <a:chOff x="0" y="0"/>
            <a:chExt cx="1500474" cy="1059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00474" cy="1059143"/>
            </a:xfrm>
            <a:custGeom>
              <a:avLst/>
              <a:gdLst/>
              <a:ahLst/>
              <a:cxnLst/>
              <a:rect l="l" t="t" r="r" b="b"/>
              <a:pathLst>
                <a:path w="1500474" h="1059143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3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023428" y="1997304"/>
            <a:ext cx="10411478" cy="759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50"/>
              </a:lnSpc>
            </a:pP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Pembangunan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Website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Lago Hotel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memiliki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tampilan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yang sangat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menarik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dirancang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untuk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memudahkan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pengguna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dalam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melakukan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di hotel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tersebut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Berikut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ini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adalah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gambaran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beberapa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komponen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utama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dalam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penggambaran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website tersebut:1. Home (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halaman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muka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)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halaman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utama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website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akan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menyambut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pengguna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tampilan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menarik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fitur-fitur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dalam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melakukan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kategori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harga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dan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informasi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lengkap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mengenai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hotel.2. Kamar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tentang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gambaran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umum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kategori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data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harga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pada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gambar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tanggal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check in,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tanggal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check out pada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kamar.3. Daftar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hotel,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tanggal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check in,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tanggal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check out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harus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mereka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bayar.4.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Buat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testimoni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(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buat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ulasan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)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pujian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kritik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, saran,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pendapat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dibuat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oleh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kepada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pihak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hotel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tentang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mereka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pesan.5.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Lihat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semua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testimoni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berisi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ulasan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dikirimkan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oleh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kepada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00" spc="50" dirty="0" err="1">
                <a:solidFill>
                  <a:srgbClr val="FFFFFF"/>
                </a:solidFill>
                <a:latin typeface="Montserrat"/>
              </a:rPr>
              <a:t>pihak</a:t>
            </a:r>
            <a:r>
              <a:rPr lang="en-US" sz="2500" spc="50" dirty="0">
                <a:solidFill>
                  <a:srgbClr val="FFFFFF"/>
                </a:solidFill>
                <a:latin typeface="Montserrat"/>
              </a:rPr>
              <a:t> hotel.</a:t>
            </a:r>
          </a:p>
        </p:txBody>
      </p:sp>
      <p:sp>
        <p:nvSpPr>
          <p:cNvPr id="9" name="Freeform 9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Freeform 6"/>
          <p:cNvSpPr/>
          <p:nvPr/>
        </p:nvSpPr>
        <p:spPr>
          <a:xfrm>
            <a:off x="1617345" y="1028700"/>
            <a:ext cx="5040630" cy="8229600"/>
          </a:xfrm>
          <a:custGeom>
            <a:avLst/>
            <a:gdLst/>
            <a:ahLst/>
            <a:cxnLst/>
            <a:rect l="l" t="t" r="r" b="b"/>
            <a:pathLst>
              <a:path w="5040630" h="8229600">
                <a:moveTo>
                  <a:pt x="0" y="0"/>
                </a:moveTo>
                <a:lnTo>
                  <a:pt x="5040630" y="0"/>
                </a:lnTo>
                <a:lnTo>
                  <a:pt x="50406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44000" y="1473322"/>
            <a:ext cx="5153535" cy="798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8"/>
              </a:lnSpc>
            </a:pPr>
            <a:r>
              <a:rPr lang="en-US" sz="6080" spc="-358" dirty="0">
                <a:solidFill>
                  <a:srgbClr val="FFFFFF"/>
                </a:solidFill>
                <a:latin typeface="Montserrat Extra-Bold Italics"/>
              </a:rPr>
              <a:t>KESIMPULAN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57975" y="3021810"/>
            <a:ext cx="10397612" cy="5899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18"/>
              </a:lnSpc>
              <a:spcBef>
                <a:spcPct val="0"/>
              </a:spcBef>
            </a:pP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menggunakan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PeMbangunan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Website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Lago Hotel,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dapat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mudah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memesan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di hotel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sesuai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kebutuhannya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dapat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cepat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mengecek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ketersediaan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kamar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harga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, dan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fasilitas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terdapat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pada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ini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juga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menyediakan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berbagai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pilihan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pembayaran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nyaman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bagi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Konfirmasi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pesanan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cepat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dan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informasi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yang detail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dijamin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kepada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Selain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itu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ini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juga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memberikan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kesempatan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bagi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pihak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hotel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untuk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mengumpulkan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umpan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balik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dari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untuk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meningkatkan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layanan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mereka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di masa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depan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.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Dengan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demikian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Hotel Lago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memberikan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pengalaman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pemesanan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yang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lancar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efisien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dan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memuaskan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bagi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553" spc="51" dirty="0" err="1">
                <a:solidFill>
                  <a:srgbClr val="FFFFFF"/>
                </a:solidFill>
                <a:latin typeface="Montserrat"/>
              </a:rPr>
              <a:t>pelanggan</a:t>
            </a:r>
            <a:r>
              <a:rPr lang="en-US" sz="2553" spc="51" dirty="0">
                <a:solidFill>
                  <a:srgbClr val="FFFFFF"/>
                </a:solidFill>
                <a:latin typeface="Montserrat"/>
              </a:rPr>
              <a:t> hotel.</a:t>
            </a:r>
          </a:p>
        </p:txBody>
      </p:sp>
      <p:sp>
        <p:nvSpPr>
          <p:cNvPr id="9" name="Freeform 9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82285" y="1774701"/>
            <a:ext cx="12123430" cy="8064536"/>
          </a:xfrm>
          <a:custGeom>
            <a:avLst/>
            <a:gdLst/>
            <a:ahLst/>
            <a:cxnLst/>
            <a:rect l="l" t="t" r="r" b="b"/>
            <a:pathLst>
              <a:path w="12123430" h="8064536">
                <a:moveTo>
                  <a:pt x="0" y="0"/>
                </a:moveTo>
                <a:lnTo>
                  <a:pt x="12123430" y="0"/>
                </a:lnTo>
                <a:lnTo>
                  <a:pt x="12123430" y="8064537"/>
                </a:lnTo>
                <a:lnTo>
                  <a:pt x="0" y="806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95" b="-47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PRODUK DEMO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88119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4900" y="9221743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>
            <a:off x="1028700" y="340310"/>
            <a:ext cx="16230600" cy="1351653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ID" dirty="0"/>
          </a:p>
        </p:txBody>
      </p:sp>
      <p:sp>
        <p:nvSpPr>
          <p:cNvPr id="7" name="Freeform 7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0633" y="2489767"/>
            <a:ext cx="7465529" cy="6655776"/>
          </a:xfrm>
          <a:custGeom>
            <a:avLst/>
            <a:gdLst/>
            <a:ahLst/>
            <a:cxnLst/>
            <a:rect l="l" t="t" r="r" b="b"/>
            <a:pathLst>
              <a:path w="7465529" h="6655776">
                <a:moveTo>
                  <a:pt x="0" y="0"/>
                </a:moveTo>
                <a:lnTo>
                  <a:pt x="7465529" y="0"/>
                </a:lnTo>
                <a:lnTo>
                  <a:pt x="7465529" y="6655776"/>
                </a:lnTo>
                <a:lnTo>
                  <a:pt x="0" y="665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921322" y="2614812"/>
            <a:ext cx="8337978" cy="6251165"/>
          </a:xfrm>
          <a:custGeom>
            <a:avLst/>
            <a:gdLst/>
            <a:ahLst/>
            <a:cxnLst/>
            <a:rect l="l" t="t" r="r" b="b"/>
            <a:pathLst>
              <a:path w="8337978" h="6251165">
                <a:moveTo>
                  <a:pt x="0" y="0"/>
                </a:moveTo>
                <a:lnTo>
                  <a:pt x="8337978" y="0"/>
                </a:lnTo>
                <a:lnTo>
                  <a:pt x="8337978" y="6251165"/>
                </a:lnTo>
                <a:lnTo>
                  <a:pt x="0" y="6251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172200" y="264110"/>
            <a:ext cx="4991249" cy="232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3"/>
              </a:lnSpc>
              <a:spcBef>
                <a:spcPct val="0"/>
              </a:spcBef>
            </a:pPr>
            <a:r>
              <a:rPr lang="en-US" sz="6695" spc="-395" dirty="0">
                <a:solidFill>
                  <a:srgbClr val="000000"/>
                </a:solidFill>
                <a:latin typeface="Montserrat Extra-Bold"/>
              </a:rPr>
              <a:t>TERIMA KASIH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209800" y="3043987"/>
            <a:ext cx="13252309" cy="6735980"/>
          </a:xfrm>
          <a:custGeom>
            <a:avLst/>
            <a:gdLst/>
            <a:ahLst/>
            <a:cxnLst/>
            <a:rect l="l" t="t" r="r" b="b"/>
            <a:pathLst>
              <a:path w="13252309" h="6735980">
                <a:moveTo>
                  <a:pt x="0" y="0"/>
                </a:moveTo>
                <a:lnTo>
                  <a:pt x="13252309" y="0"/>
                </a:lnTo>
                <a:lnTo>
                  <a:pt x="13252309" y="6735980"/>
                </a:lnTo>
                <a:lnTo>
                  <a:pt x="0" y="6735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284514" y="3457044"/>
            <a:ext cx="15718971" cy="5801256"/>
          </a:xfrm>
          <a:custGeom>
            <a:avLst/>
            <a:gdLst/>
            <a:ahLst/>
            <a:cxnLst/>
            <a:rect l="l" t="t" r="r" b="b"/>
            <a:pathLst>
              <a:path w="15718971" h="5801256">
                <a:moveTo>
                  <a:pt x="0" y="0"/>
                </a:moveTo>
                <a:lnTo>
                  <a:pt x="15718972" y="0"/>
                </a:lnTo>
                <a:lnTo>
                  <a:pt x="15718972" y="5801256"/>
                </a:lnTo>
                <a:lnTo>
                  <a:pt x="0" y="5801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501764" y="3050491"/>
            <a:ext cx="13284473" cy="6722971"/>
          </a:xfrm>
          <a:custGeom>
            <a:avLst/>
            <a:gdLst/>
            <a:ahLst/>
            <a:cxnLst/>
            <a:rect l="l" t="t" r="r" b="b"/>
            <a:pathLst>
              <a:path w="13284473" h="6722971">
                <a:moveTo>
                  <a:pt x="0" y="0"/>
                </a:moveTo>
                <a:lnTo>
                  <a:pt x="13284472" y="0"/>
                </a:lnTo>
                <a:lnTo>
                  <a:pt x="13284472" y="6722971"/>
                </a:lnTo>
                <a:lnTo>
                  <a:pt x="0" y="6722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104900" y="3630897"/>
            <a:ext cx="16230600" cy="5559653"/>
          </a:xfrm>
          <a:custGeom>
            <a:avLst/>
            <a:gdLst/>
            <a:ahLst/>
            <a:cxnLst/>
            <a:rect l="l" t="t" r="r" b="b"/>
            <a:pathLst>
              <a:path w="16230600" h="5559653">
                <a:moveTo>
                  <a:pt x="0" y="0"/>
                </a:moveTo>
                <a:lnTo>
                  <a:pt x="16230600" y="0"/>
                </a:lnTo>
                <a:lnTo>
                  <a:pt x="16230600" y="5559653"/>
                </a:lnTo>
                <a:lnTo>
                  <a:pt x="0" y="5559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366897" y="3246584"/>
            <a:ext cx="13706606" cy="6330786"/>
          </a:xfrm>
          <a:custGeom>
            <a:avLst/>
            <a:gdLst/>
            <a:ahLst/>
            <a:cxnLst/>
            <a:rect l="l" t="t" r="r" b="b"/>
            <a:pathLst>
              <a:path w="13706606" h="6330786">
                <a:moveTo>
                  <a:pt x="0" y="0"/>
                </a:moveTo>
                <a:lnTo>
                  <a:pt x="13706606" y="0"/>
                </a:lnTo>
                <a:lnTo>
                  <a:pt x="13706606" y="6330786"/>
                </a:lnTo>
                <a:lnTo>
                  <a:pt x="0" y="6330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683489" y="3933840"/>
            <a:ext cx="16728211" cy="4953768"/>
          </a:xfrm>
          <a:custGeom>
            <a:avLst/>
            <a:gdLst/>
            <a:ahLst/>
            <a:cxnLst/>
            <a:rect l="l" t="t" r="r" b="b"/>
            <a:pathLst>
              <a:path w="16728211" h="4953768">
                <a:moveTo>
                  <a:pt x="0" y="0"/>
                </a:moveTo>
                <a:lnTo>
                  <a:pt x="16728211" y="0"/>
                </a:lnTo>
                <a:lnTo>
                  <a:pt x="16728211" y="4953768"/>
                </a:lnTo>
                <a:lnTo>
                  <a:pt x="0" y="4953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409922" y="3398804"/>
            <a:ext cx="15620556" cy="6023839"/>
          </a:xfrm>
          <a:custGeom>
            <a:avLst/>
            <a:gdLst/>
            <a:ahLst/>
            <a:cxnLst/>
            <a:rect l="l" t="t" r="r" b="b"/>
            <a:pathLst>
              <a:path w="15620556" h="6023839">
                <a:moveTo>
                  <a:pt x="0" y="0"/>
                </a:moveTo>
                <a:lnTo>
                  <a:pt x="15620556" y="0"/>
                </a:lnTo>
                <a:lnTo>
                  <a:pt x="15620556" y="6023839"/>
                </a:lnTo>
                <a:lnTo>
                  <a:pt x="0" y="602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411877" y="3104280"/>
            <a:ext cx="15464245" cy="6612887"/>
          </a:xfrm>
          <a:custGeom>
            <a:avLst/>
            <a:gdLst/>
            <a:ahLst/>
            <a:cxnLst/>
            <a:rect l="l" t="t" r="r" b="b"/>
            <a:pathLst>
              <a:path w="15464245" h="6612887">
                <a:moveTo>
                  <a:pt x="0" y="0"/>
                </a:moveTo>
                <a:lnTo>
                  <a:pt x="15464246" y="0"/>
                </a:lnTo>
                <a:lnTo>
                  <a:pt x="15464246" y="6612888"/>
                </a:lnTo>
                <a:lnTo>
                  <a:pt x="0" y="661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476500" y="3088290"/>
            <a:ext cx="12929206" cy="6686043"/>
          </a:xfrm>
          <a:custGeom>
            <a:avLst/>
            <a:gdLst/>
            <a:ahLst/>
            <a:cxnLst/>
            <a:rect l="l" t="t" r="r" b="b"/>
            <a:pathLst>
              <a:path w="12929206" h="6686043">
                <a:moveTo>
                  <a:pt x="0" y="0"/>
                </a:moveTo>
                <a:lnTo>
                  <a:pt x="12929206" y="0"/>
                </a:lnTo>
                <a:lnTo>
                  <a:pt x="12929206" y="6686042"/>
                </a:lnTo>
                <a:lnTo>
                  <a:pt x="0" y="6686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17781" y="6634117"/>
            <a:ext cx="4113110" cy="2025696"/>
            <a:chOff x="0" y="0"/>
            <a:chExt cx="1500474" cy="738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0474" cy="738979"/>
            </a:xfrm>
            <a:custGeom>
              <a:avLst/>
              <a:gdLst/>
              <a:ahLst/>
              <a:cxnLst/>
              <a:rect l="l" t="t" r="r" b="b"/>
              <a:pathLst>
                <a:path w="1500474" h="738979">
                  <a:moveTo>
                    <a:pt x="1376013" y="738979"/>
                  </a:moveTo>
                  <a:lnTo>
                    <a:pt x="124460" y="738979"/>
                  </a:lnTo>
                  <a:cubicBezTo>
                    <a:pt x="55880" y="738979"/>
                    <a:pt x="0" y="683099"/>
                    <a:pt x="0" y="6145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614519"/>
                  </a:lnTo>
                  <a:cubicBezTo>
                    <a:pt x="1500474" y="683099"/>
                    <a:pt x="1444594" y="738979"/>
                    <a:pt x="1376014" y="73897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0890" y="3267315"/>
            <a:ext cx="4113110" cy="2446717"/>
            <a:chOff x="0" y="0"/>
            <a:chExt cx="1500474" cy="8925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0474" cy="892569"/>
            </a:xfrm>
            <a:custGeom>
              <a:avLst/>
              <a:gdLst/>
              <a:ahLst/>
              <a:cxnLst/>
              <a:rect l="l" t="t" r="r" b="b"/>
              <a:pathLst>
                <a:path w="1500474" h="892569">
                  <a:moveTo>
                    <a:pt x="1376013" y="892569"/>
                  </a:moveTo>
                  <a:lnTo>
                    <a:pt x="124460" y="892569"/>
                  </a:lnTo>
                  <a:cubicBezTo>
                    <a:pt x="55880" y="892569"/>
                    <a:pt x="0" y="836689"/>
                    <a:pt x="0" y="768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68109"/>
                  </a:lnTo>
                  <a:cubicBezTo>
                    <a:pt x="1500474" y="836689"/>
                    <a:pt x="1444594" y="892569"/>
                    <a:pt x="1376014" y="89256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257110" y="3267315"/>
            <a:ext cx="4113110" cy="2446717"/>
            <a:chOff x="0" y="0"/>
            <a:chExt cx="1500474" cy="8925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0474" cy="892569"/>
            </a:xfrm>
            <a:custGeom>
              <a:avLst/>
              <a:gdLst/>
              <a:ahLst/>
              <a:cxnLst/>
              <a:rect l="l" t="t" r="r" b="b"/>
              <a:pathLst>
                <a:path w="1500474" h="892569">
                  <a:moveTo>
                    <a:pt x="1376013" y="892569"/>
                  </a:moveTo>
                  <a:lnTo>
                    <a:pt x="124460" y="892569"/>
                  </a:lnTo>
                  <a:cubicBezTo>
                    <a:pt x="55880" y="892569"/>
                    <a:pt x="0" y="836689"/>
                    <a:pt x="0" y="768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68109"/>
                  </a:lnTo>
                  <a:cubicBezTo>
                    <a:pt x="1500474" y="836689"/>
                    <a:pt x="1444594" y="892569"/>
                    <a:pt x="1376014" y="89256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144000" y="6634117"/>
            <a:ext cx="4113110" cy="2513320"/>
            <a:chOff x="0" y="0"/>
            <a:chExt cx="1500474" cy="9168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00474" cy="916866"/>
            </a:xfrm>
            <a:custGeom>
              <a:avLst/>
              <a:gdLst/>
              <a:ahLst/>
              <a:cxnLst/>
              <a:rect l="l" t="t" r="r" b="b"/>
              <a:pathLst>
                <a:path w="1500474" h="916866">
                  <a:moveTo>
                    <a:pt x="1376013" y="916866"/>
                  </a:moveTo>
                  <a:lnTo>
                    <a:pt x="124460" y="916866"/>
                  </a:lnTo>
                  <a:cubicBezTo>
                    <a:pt x="55880" y="916866"/>
                    <a:pt x="0" y="860986"/>
                    <a:pt x="0" y="79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792406"/>
                  </a:lnTo>
                  <a:cubicBezTo>
                    <a:pt x="1500474" y="860986"/>
                    <a:pt x="1444594" y="916866"/>
                    <a:pt x="1376014" y="916866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1901" y="4476450"/>
            <a:ext cx="2924869" cy="292486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6027" r="-60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738120" y="4476450"/>
            <a:ext cx="2924869" cy="2924869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6027" r="-602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625010" y="1028700"/>
            <a:ext cx="2924869" cy="2924869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6027" r="-602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851230" y="1028700"/>
            <a:ext cx="2924869" cy="2924869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6027" r="-6027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23" name="AutoShape 23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4" name="AutoShape 24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5" name="AutoShape 25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w="47625" cap="rnd">
            <a:solidFill>
              <a:srgbClr val="263F6B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6" name="AutoShape 26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7" name="AutoShape 27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28" name="TextBox 28"/>
          <p:cNvSpPr txBox="1"/>
          <p:nvPr/>
        </p:nvSpPr>
        <p:spPr>
          <a:xfrm>
            <a:off x="1353774" y="8042275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11322032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66884" y="5085048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11322041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91690" y="5124450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11322061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579993" y="8451850"/>
            <a:ext cx="3241123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11322002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17781" y="7382269"/>
            <a:ext cx="4113110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Sabar Martua Tamba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030890" y="4015467"/>
            <a:ext cx="411311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Cecilia Limasti Cinta Situmorang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257110" y="4015467"/>
            <a:ext cx="411311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Johanna Romauli Siagian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7382269"/>
            <a:ext cx="4113110" cy="80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Extra-Bold"/>
              </a:rPr>
              <a:t>Erlangga Abel Napitupulu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699" y="1243598"/>
            <a:ext cx="4294463" cy="744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 dirty="0">
                <a:solidFill>
                  <a:srgbClr val="263F6B"/>
                </a:solidFill>
                <a:latin typeface="Montserrat Extra-Bold Italics"/>
              </a:rPr>
              <a:t>KELOMPOK</a:t>
            </a:r>
          </a:p>
        </p:txBody>
      </p:sp>
      <p:sp>
        <p:nvSpPr>
          <p:cNvPr id="37" name="Freeform 37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4525614" y="3140021"/>
            <a:ext cx="9389172" cy="6541405"/>
          </a:xfrm>
          <a:custGeom>
            <a:avLst/>
            <a:gdLst/>
            <a:ahLst/>
            <a:cxnLst/>
            <a:rect l="l" t="t" r="r" b="b"/>
            <a:pathLst>
              <a:path w="9389172" h="6541405">
                <a:moveTo>
                  <a:pt x="0" y="0"/>
                </a:moveTo>
                <a:lnTo>
                  <a:pt x="9389172" y="0"/>
                </a:lnTo>
                <a:lnTo>
                  <a:pt x="9389172" y="6541405"/>
                </a:lnTo>
                <a:lnTo>
                  <a:pt x="0" y="6541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401780" y="3290579"/>
            <a:ext cx="13484439" cy="6242796"/>
          </a:xfrm>
          <a:custGeom>
            <a:avLst/>
            <a:gdLst/>
            <a:ahLst/>
            <a:cxnLst/>
            <a:rect l="l" t="t" r="r" b="b"/>
            <a:pathLst>
              <a:path w="13484439" h="6242796">
                <a:moveTo>
                  <a:pt x="0" y="0"/>
                </a:moveTo>
                <a:lnTo>
                  <a:pt x="13484440" y="0"/>
                </a:lnTo>
                <a:lnTo>
                  <a:pt x="13484440" y="6242796"/>
                </a:lnTo>
                <a:lnTo>
                  <a:pt x="0" y="624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258346" y="3156730"/>
            <a:ext cx="13923708" cy="6507987"/>
          </a:xfrm>
          <a:custGeom>
            <a:avLst/>
            <a:gdLst/>
            <a:ahLst/>
            <a:cxnLst/>
            <a:rect l="l" t="t" r="r" b="b"/>
            <a:pathLst>
              <a:path w="13923708" h="6507987">
                <a:moveTo>
                  <a:pt x="0" y="0"/>
                </a:moveTo>
                <a:lnTo>
                  <a:pt x="13923708" y="0"/>
                </a:lnTo>
                <a:lnTo>
                  <a:pt x="13923708" y="6507988"/>
                </a:lnTo>
                <a:lnTo>
                  <a:pt x="0" y="6507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028700" y="3912543"/>
            <a:ext cx="16383000" cy="4996362"/>
          </a:xfrm>
          <a:custGeom>
            <a:avLst/>
            <a:gdLst/>
            <a:ahLst/>
            <a:cxnLst/>
            <a:rect l="l" t="t" r="r" b="b"/>
            <a:pathLst>
              <a:path w="16383000" h="4996362">
                <a:moveTo>
                  <a:pt x="0" y="0"/>
                </a:moveTo>
                <a:lnTo>
                  <a:pt x="16383000" y="0"/>
                </a:lnTo>
                <a:lnTo>
                  <a:pt x="16383000" y="4996362"/>
                </a:lnTo>
                <a:lnTo>
                  <a:pt x="0" y="4996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4333297" y="3175604"/>
            <a:ext cx="9148080" cy="6436950"/>
          </a:xfrm>
          <a:custGeom>
            <a:avLst/>
            <a:gdLst/>
            <a:ahLst/>
            <a:cxnLst/>
            <a:rect l="l" t="t" r="r" b="b"/>
            <a:pathLst>
              <a:path w="9148080" h="6436950">
                <a:moveTo>
                  <a:pt x="0" y="0"/>
                </a:moveTo>
                <a:lnTo>
                  <a:pt x="9148079" y="0"/>
                </a:lnTo>
                <a:lnTo>
                  <a:pt x="9148079" y="6436950"/>
                </a:lnTo>
                <a:lnTo>
                  <a:pt x="0" y="643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028700" y="3711602"/>
            <a:ext cx="16230600" cy="5398244"/>
          </a:xfrm>
          <a:custGeom>
            <a:avLst/>
            <a:gdLst/>
            <a:ahLst/>
            <a:cxnLst/>
            <a:rect l="l" t="t" r="r" b="b"/>
            <a:pathLst>
              <a:path w="16230600" h="5398244">
                <a:moveTo>
                  <a:pt x="0" y="0"/>
                </a:moveTo>
                <a:lnTo>
                  <a:pt x="16230600" y="0"/>
                </a:lnTo>
                <a:lnTo>
                  <a:pt x="16230600" y="5398244"/>
                </a:lnTo>
                <a:lnTo>
                  <a:pt x="0" y="5398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718596" y="3054905"/>
            <a:ext cx="15003208" cy="6714143"/>
          </a:xfrm>
          <a:custGeom>
            <a:avLst/>
            <a:gdLst/>
            <a:ahLst/>
            <a:cxnLst/>
            <a:rect l="l" t="t" r="r" b="b"/>
            <a:pathLst>
              <a:path w="15003208" h="6714143">
                <a:moveTo>
                  <a:pt x="0" y="0"/>
                </a:moveTo>
                <a:lnTo>
                  <a:pt x="15003208" y="0"/>
                </a:lnTo>
                <a:lnTo>
                  <a:pt x="15003208" y="6714143"/>
                </a:lnTo>
                <a:lnTo>
                  <a:pt x="0" y="671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028700" y="3388783"/>
            <a:ext cx="16230600" cy="6043881"/>
          </a:xfrm>
          <a:custGeom>
            <a:avLst/>
            <a:gdLst/>
            <a:ahLst/>
            <a:cxnLst/>
            <a:rect l="l" t="t" r="r" b="b"/>
            <a:pathLst>
              <a:path w="16230600" h="6043881">
                <a:moveTo>
                  <a:pt x="0" y="0"/>
                </a:moveTo>
                <a:lnTo>
                  <a:pt x="16230600" y="0"/>
                </a:lnTo>
                <a:lnTo>
                  <a:pt x="16230600" y="6043881"/>
                </a:lnTo>
                <a:lnTo>
                  <a:pt x="0" y="604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2929073" y="3094848"/>
            <a:ext cx="12582254" cy="6631752"/>
          </a:xfrm>
          <a:custGeom>
            <a:avLst/>
            <a:gdLst/>
            <a:ahLst/>
            <a:cxnLst/>
            <a:rect l="l" t="t" r="r" b="b"/>
            <a:pathLst>
              <a:path w="12582254" h="6631752">
                <a:moveTo>
                  <a:pt x="0" y="0"/>
                </a:moveTo>
                <a:lnTo>
                  <a:pt x="12582254" y="0"/>
                </a:lnTo>
                <a:lnTo>
                  <a:pt x="12582254" y="6631752"/>
                </a:lnTo>
                <a:lnTo>
                  <a:pt x="0" y="6631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736859" y="3652733"/>
            <a:ext cx="16966683" cy="5605567"/>
          </a:xfrm>
          <a:custGeom>
            <a:avLst/>
            <a:gdLst/>
            <a:ahLst/>
            <a:cxnLst/>
            <a:rect l="l" t="t" r="r" b="b"/>
            <a:pathLst>
              <a:path w="16966683" h="5605567">
                <a:moveTo>
                  <a:pt x="0" y="0"/>
                </a:moveTo>
                <a:lnTo>
                  <a:pt x="16966682" y="0"/>
                </a:lnTo>
                <a:lnTo>
                  <a:pt x="16966682" y="5605567"/>
                </a:lnTo>
                <a:lnTo>
                  <a:pt x="0" y="5605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66700" y="1895371"/>
            <a:ext cx="16992600" cy="798534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7" name="TextBox 7"/>
          <p:cNvSpPr txBox="1"/>
          <p:nvPr/>
        </p:nvSpPr>
        <p:spPr>
          <a:xfrm>
            <a:off x="1066800" y="855343"/>
            <a:ext cx="5935366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DAFTAR ISI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2400300"/>
            <a:ext cx="9906000" cy="655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Pendahuluan</a:t>
            </a:r>
            <a:endParaRPr lang="en-US" sz="2841" spc="56" dirty="0">
              <a:solidFill>
                <a:srgbClr val="FFFFFF"/>
              </a:solidFill>
              <a:latin typeface="Montserrat"/>
            </a:endParaRP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Tujuan</a:t>
            </a:r>
            <a:endParaRPr lang="en-US" sz="2841" spc="56" dirty="0">
              <a:solidFill>
                <a:srgbClr val="FFFFFF"/>
              </a:solidFill>
              <a:latin typeface="Montserrat"/>
            </a:endParaRP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saat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Ini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(BPMN)</a:t>
            </a: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Target 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sistem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(BPMN)</a:t>
            </a: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Fungsi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pada situs website</a:t>
            </a: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Use case diagram -&gt; Use case scenario</a:t>
            </a: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Model diagram 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hubungan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entitas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(ERD)</a:t>
            </a:r>
          </a:p>
          <a:p>
            <a:pPr marL="613458" lvl="1" indent="-306729" algn="just">
              <a:lnSpc>
                <a:spcPts val="6393"/>
              </a:lnSpc>
              <a:buFont typeface="Arial"/>
              <a:buChar char="•"/>
            </a:pP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Kebutuhan</a:t>
            </a:r>
            <a:r>
              <a:rPr lang="en-US" sz="2841" spc="56" dirty="0">
                <a:solidFill>
                  <a:srgbClr val="FFFFFF"/>
                </a:solidFill>
                <a:latin typeface="Montserrat"/>
              </a:rPr>
              <a:t> non-</a:t>
            </a:r>
            <a:r>
              <a:rPr lang="en-US" sz="2841" spc="56" dirty="0" err="1">
                <a:solidFill>
                  <a:srgbClr val="FFFFFF"/>
                </a:solidFill>
                <a:latin typeface="Montserrat"/>
              </a:rPr>
              <a:t>fungsional</a:t>
            </a:r>
            <a:endParaRPr lang="en-US" sz="2841" spc="56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DAB429A6-2A09-7B15-7AC9-61542F084353}"/>
              </a:ext>
            </a:extLst>
          </p:cNvPr>
          <p:cNvGrpSpPr>
            <a:grpSpLocks noChangeAspect="1"/>
          </p:cNvGrpSpPr>
          <p:nvPr/>
        </p:nvGrpSpPr>
        <p:grpSpPr>
          <a:xfrm>
            <a:off x="9639230" y="0"/>
            <a:ext cx="8953570" cy="10287000"/>
            <a:chOff x="0" y="0"/>
            <a:chExt cx="8603361" cy="10286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45CCC5E-728A-3235-1799-F147363BD9CB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</p:sp>
      </p:grpSp>
      <p:sp>
        <p:nvSpPr>
          <p:cNvPr id="13" name="Freeform 9">
            <a:extLst>
              <a:ext uri="{FF2B5EF4-FFF2-40B4-BE49-F238E27FC236}">
                <a16:creationId xmlns:a16="http://schemas.microsoft.com/office/drawing/2014/main" id="{AE48E06F-8A0A-3BC4-FA69-E6E880DD7790}"/>
              </a:ext>
            </a:extLst>
          </p:cNvPr>
          <p:cNvSpPr/>
          <p:nvPr/>
        </p:nvSpPr>
        <p:spPr>
          <a:xfrm>
            <a:off x="17093277" y="292100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Freeform 6"/>
          <p:cNvSpPr/>
          <p:nvPr/>
        </p:nvSpPr>
        <p:spPr>
          <a:xfrm>
            <a:off x="1028700" y="3237594"/>
            <a:ext cx="16230600" cy="6348765"/>
          </a:xfrm>
          <a:custGeom>
            <a:avLst/>
            <a:gdLst/>
            <a:ahLst/>
            <a:cxnLst/>
            <a:rect l="l" t="t" r="r" b="b"/>
            <a:pathLst>
              <a:path w="16230600" h="6348765">
                <a:moveTo>
                  <a:pt x="0" y="0"/>
                </a:moveTo>
                <a:lnTo>
                  <a:pt x="16230600" y="0"/>
                </a:lnTo>
                <a:lnTo>
                  <a:pt x="16230600" y="6348765"/>
                </a:lnTo>
                <a:lnTo>
                  <a:pt x="0" y="6348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557833" y="1314450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TARGET SISTEM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893447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FUNGSI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9600" y="2398401"/>
            <a:ext cx="6516487" cy="7503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Registrasi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Login</a:t>
            </a: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Menambah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Mengedit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Menghapus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Request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data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Bayar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  <a:p>
            <a:pPr marL="820469" lvl="1" indent="-410235">
              <a:lnSpc>
                <a:spcPts val="4940"/>
              </a:lnSpc>
              <a:buFont typeface="Arial"/>
              <a:buChar char="•"/>
            </a:pP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Batalkan</a:t>
            </a:r>
            <a:r>
              <a:rPr lang="en-US" sz="3800" spc="7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7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76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06467" y="3067495"/>
            <a:ext cx="7271933" cy="6206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0806" lvl="1" indent="-340403">
              <a:lnSpc>
                <a:spcPts val="4414"/>
              </a:lnSpc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Menerima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notifikasi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Approve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Reject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pesanan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Menambah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kategori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kategori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Mengedit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kategori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Menghapus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kategori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kamar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Menambah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testimoni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Melihat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testimoni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Menghapus</a:t>
            </a: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800" spc="-186" dirty="0" err="1">
                <a:solidFill>
                  <a:srgbClr val="000000"/>
                </a:solidFill>
                <a:latin typeface="Montserrat"/>
              </a:rPr>
              <a:t>testimoni</a:t>
            </a:r>
            <a:endParaRPr lang="en-US" sz="3800" spc="-186" dirty="0">
              <a:solidFill>
                <a:srgbClr val="000000"/>
              </a:solidFill>
              <a:latin typeface="Montserrat"/>
            </a:endParaRPr>
          </a:p>
          <a:p>
            <a:pPr marL="680806" lvl="1" indent="-340403">
              <a:lnSpc>
                <a:spcPts val="4414"/>
              </a:lnSpc>
              <a:spcBef>
                <a:spcPct val="0"/>
              </a:spcBef>
              <a:buFont typeface="Arial"/>
              <a:buChar char="•"/>
            </a:pPr>
            <a:r>
              <a:rPr lang="en-US" sz="3800" spc="-186" dirty="0">
                <a:solidFill>
                  <a:srgbClr val="000000"/>
                </a:solidFill>
                <a:latin typeface="Montserrat"/>
              </a:rPr>
              <a:t>Logout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DIAGRAM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2947F0-CABF-A362-AFE5-FD3055E9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356" y="1176208"/>
            <a:ext cx="10871287" cy="87678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REGISTRASI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7724" y="7599690"/>
            <a:ext cx="17628751" cy="242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12"/>
              </a:lnSpc>
            </a:pPr>
            <a:r>
              <a:rPr lang="en-US" sz="3437" dirty="0">
                <a:solidFill>
                  <a:srgbClr val="000000"/>
                </a:solidFill>
                <a:latin typeface="Open Sans Bold"/>
              </a:rPr>
              <a:t>Pre-condition: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terhubung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ke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jaringan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komputer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dan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dapat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mengakses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link Pembangunan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Sistem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Website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Pemesanan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Lago Hotel</a:t>
            </a:r>
          </a:p>
          <a:p>
            <a:pPr algn="just">
              <a:lnSpc>
                <a:spcPts val="4812"/>
              </a:lnSpc>
            </a:pPr>
            <a:r>
              <a:rPr lang="en-US" sz="3437" dirty="0">
                <a:solidFill>
                  <a:srgbClr val="000000"/>
                </a:solidFill>
                <a:latin typeface="Open Sans Bold"/>
              </a:rPr>
              <a:t>Post-condition: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login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ke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dalam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Pembangunan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Sistem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Website </a:t>
            </a:r>
            <a:r>
              <a:rPr lang="en-US" sz="3437" dirty="0" err="1">
                <a:solidFill>
                  <a:srgbClr val="000000"/>
                </a:solidFill>
                <a:latin typeface="Open Sans Bold"/>
              </a:rPr>
              <a:t>Pemesanan</a:t>
            </a:r>
            <a:r>
              <a:rPr lang="en-US" sz="3437" dirty="0">
                <a:solidFill>
                  <a:srgbClr val="000000"/>
                </a:solidFill>
                <a:latin typeface="Open Sans Bold"/>
              </a:rPr>
              <a:t> Lago Hotel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E5D8C982-0775-A6AA-D813-7FFCF1092BF5}"/>
              </a:ext>
            </a:extLst>
          </p:cNvPr>
          <p:cNvSpPr/>
          <p:nvPr/>
        </p:nvSpPr>
        <p:spPr>
          <a:xfrm>
            <a:off x="547700" y="1476241"/>
            <a:ext cx="7835399" cy="5439136"/>
          </a:xfrm>
          <a:custGeom>
            <a:avLst/>
            <a:gdLst/>
            <a:ahLst/>
            <a:cxnLst/>
            <a:rect l="l" t="t" r="r" b="b"/>
            <a:pathLst>
              <a:path w="7835399" h="5439136">
                <a:moveTo>
                  <a:pt x="0" y="0"/>
                </a:moveTo>
                <a:lnTo>
                  <a:pt x="7835399" y="0"/>
                </a:lnTo>
                <a:lnTo>
                  <a:pt x="7835399" y="5439136"/>
                </a:lnTo>
                <a:lnTo>
                  <a:pt x="0" y="5439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EB11F21D-27AB-D268-5989-A8C6FAAA4463}"/>
              </a:ext>
            </a:extLst>
          </p:cNvPr>
          <p:cNvSpPr/>
          <p:nvPr/>
        </p:nvSpPr>
        <p:spPr>
          <a:xfrm>
            <a:off x="8891724" y="2146925"/>
            <a:ext cx="8922758" cy="5162763"/>
          </a:xfrm>
          <a:custGeom>
            <a:avLst/>
            <a:gdLst/>
            <a:ahLst/>
            <a:cxnLst/>
            <a:rect l="l" t="t" r="r" b="b"/>
            <a:pathLst>
              <a:path w="8922758" h="5162763">
                <a:moveTo>
                  <a:pt x="0" y="0"/>
                </a:moveTo>
                <a:lnTo>
                  <a:pt x="8922758" y="0"/>
                </a:lnTo>
                <a:lnTo>
                  <a:pt x="8922758" y="5162763"/>
                </a:lnTo>
                <a:lnTo>
                  <a:pt x="0" y="51627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>
                <a:solidFill>
                  <a:srgbClr val="263F6B"/>
                </a:solidFill>
                <a:latin typeface="Montserrat Extra-Bold Italics"/>
              </a:rPr>
              <a:t>USE CASE SCENARIO LOGIN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3307" y="4488283"/>
            <a:ext cx="8072564" cy="1898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1"/>
              </a:lnSpc>
            </a:pPr>
            <a:r>
              <a:rPr lang="en-US" sz="2144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sudah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registrasi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,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sudah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terhubung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ke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dalam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jaringan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dan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sudah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mengunjungi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link Pembangunan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Sistem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Website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Pemesanan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Lago Hotel</a:t>
            </a:r>
          </a:p>
          <a:p>
            <a:pPr algn="just">
              <a:lnSpc>
                <a:spcPts val="3001"/>
              </a:lnSpc>
            </a:pPr>
            <a:r>
              <a:rPr lang="en-US" sz="2144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login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ke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dalam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Pembangunan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Sistem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Website </a:t>
            </a:r>
            <a:r>
              <a:rPr lang="en-US" sz="2144" dirty="0" err="1">
                <a:solidFill>
                  <a:srgbClr val="000000"/>
                </a:solidFill>
                <a:latin typeface="Open Sans Bold"/>
              </a:rPr>
              <a:t>Pemesanan</a:t>
            </a:r>
            <a:r>
              <a:rPr lang="en-US" sz="2144" dirty="0">
                <a:solidFill>
                  <a:srgbClr val="000000"/>
                </a:solidFill>
                <a:latin typeface="Open Sans Bold"/>
              </a:rPr>
              <a:t> Lago Hotel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A6B92E4-1551-5CA1-9BC5-D39E0D97BD25}"/>
              </a:ext>
            </a:extLst>
          </p:cNvPr>
          <p:cNvSpPr/>
          <p:nvPr/>
        </p:nvSpPr>
        <p:spPr>
          <a:xfrm>
            <a:off x="8855031" y="2362249"/>
            <a:ext cx="8745198" cy="7270314"/>
          </a:xfrm>
          <a:custGeom>
            <a:avLst/>
            <a:gdLst/>
            <a:ahLst/>
            <a:cxnLst/>
            <a:rect l="l" t="t" r="r" b="b"/>
            <a:pathLst>
              <a:path w="8745198" h="7270314">
                <a:moveTo>
                  <a:pt x="0" y="0"/>
                </a:moveTo>
                <a:lnTo>
                  <a:pt x="8745198" y="0"/>
                </a:lnTo>
                <a:lnTo>
                  <a:pt x="8745198" y="7270314"/>
                </a:lnTo>
                <a:lnTo>
                  <a:pt x="0" y="727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MEMBUAT DATA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29681" y="8492475"/>
            <a:ext cx="8303446" cy="76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sz="2205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2205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205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087"/>
              </a:lnSpc>
            </a:pPr>
            <a:r>
              <a:rPr lang="en-US" sz="2205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205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205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205" dirty="0" err="1">
                <a:solidFill>
                  <a:srgbClr val="000000"/>
                </a:solidFill>
                <a:latin typeface="Open Sans Bold"/>
              </a:rPr>
              <a:t>menambah</a:t>
            </a:r>
            <a:r>
              <a:rPr lang="en-US" sz="2205" dirty="0">
                <a:solidFill>
                  <a:srgbClr val="000000"/>
                </a:solidFill>
                <a:latin typeface="Open Sans Bold"/>
              </a:rPr>
              <a:t> data </a:t>
            </a:r>
            <a:r>
              <a:rPr lang="en-US" sz="2205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2205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8BF8462-B380-AA47-6BCC-7817050F3FDF}"/>
              </a:ext>
            </a:extLst>
          </p:cNvPr>
          <p:cNvSpPr/>
          <p:nvPr/>
        </p:nvSpPr>
        <p:spPr>
          <a:xfrm>
            <a:off x="336599" y="1535493"/>
            <a:ext cx="8453339" cy="6612455"/>
          </a:xfrm>
          <a:custGeom>
            <a:avLst/>
            <a:gdLst/>
            <a:ahLst/>
            <a:cxnLst/>
            <a:rect l="l" t="t" r="r" b="b"/>
            <a:pathLst>
              <a:path w="8453339" h="6612455">
                <a:moveTo>
                  <a:pt x="0" y="0"/>
                </a:moveTo>
                <a:lnTo>
                  <a:pt x="8453339" y="0"/>
                </a:lnTo>
                <a:lnTo>
                  <a:pt x="8453339" y="6612455"/>
                </a:lnTo>
                <a:lnTo>
                  <a:pt x="0" y="6612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CF57A1AC-ED89-F09B-2EC0-294D415F7F1B}"/>
              </a:ext>
            </a:extLst>
          </p:cNvPr>
          <p:cNvSpPr/>
          <p:nvPr/>
        </p:nvSpPr>
        <p:spPr>
          <a:xfrm>
            <a:off x="9144000" y="3198102"/>
            <a:ext cx="8674808" cy="3890795"/>
          </a:xfrm>
          <a:custGeom>
            <a:avLst/>
            <a:gdLst/>
            <a:ahLst/>
            <a:cxnLst/>
            <a:rect l="l" t="t" r="r" b="b"/>
            <a:pathLst>
              <a:path w="8674808" h="3890795">
                <a:moveTo>
                  <a:pt x="0" y="0"/>
                </a:moveTo>
                <a:lnTo>
                  <a:pt x="8674808" y="0"/>
                </a:lnTo>
                <a:lnTo>
                  <a:pt x="8674808" y="3890796"/>
                </a:lnTo>
                <a:lnTo>
                  <a:pt x="0" y="3890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MELIHAT DATA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9233" y="8859843"/>
            <a:ext cx="11060923" cy="10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3"/>
              </a:lnSpc>
            </a:pPr>
            <a:r>
              <a:rPr lang="en-US" sz="2937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2937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937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113"/>
              </a:lnSpc>
            </a:pPr>
            <a:r>
              <a:rPr lang="en-US" sz="2937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2937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93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7" dirty="0" err="1">
                <a:solidFill>
                  <a:srgbClr val="000000"/>
                </a:solidFill>
                <a:latin typeface="Open Sans Bold"/>
              </a:rPr>
              <a:t>melihat</a:t>
            </a:r>
            <a:r>
              <a:rPr lang="en-US" sz="2937" dirty="0">
                <a:solidFill>
                  <a:srgbClr val="000000"/>
                </a:solidFill>
                <a:latin typeface="Open Sans Bold"/>
              </a:rPr>
              <a:t> data </a:t>
            </a:r>
            <a:r>
              <a:rPr lang="en-US" sz="2937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293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FD64AAB3-219D-7FB9-50AE-6C518A171DEF}"/>
              </a:ext>
            </a:extLst>
          </p:cNvPr>
          <p:cNvSpPr/>
          <p:nvPr/>
        </p:nvSpPr>
        <p:spPr>
          <a:xfrm>
            <a:off x="2789655" y="1443489"/>
            <a:ext cx="13120078" cy="7206804"/>
          </a:xfrm>
          <a:custGeom>
            <a:avLst/>
            <a:gdLst/>
            <a:ahLst/>
            <a:cxnLst/>
            <a:rect l="l" t="t" r="r" b="b"/>
            <a:pathLst>
              <a:path w="13120078" h="7206804">
                <a:moveTo>
                  <a:pt x="0" y="0"/>
                </a:moveTo>
                <a:lnTo>
                  <a:pt x="13120078" y="0"/>
                </a:lnTo>
                <a:lnTo>
                  <a:pt x="13120078" y="7206804"/>
                </a:lnTo>
                <a:lnTo>
                  <a:pt x="0" y="72068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MENGUBAH DATA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0907" y="8549202"/>
            <a:ext cx="12347701" cy="113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n-US" sz="3279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591"/>
              </a:lnSpc>
            </a:pPr>
            <a:r>
              <a:rPr lang="en-US" sz="3279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menambahkan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data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327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3083826-3CCA-8DF6-6964-C091782D641C}"/>
              </a:ext>
            </a:extLst>
          </p:cNvPr>
          <p:cNvSpPr/>
          <p:nvPr/>
        </p:nvSpPr>
        <p:spPr>
          <a:xfrm>
            <a:off x="406663" y="1406652"/>
            <a:ext cx="8292485" cy="5887369"/>
          </a:xfrm>
          <a:custGeom>
            <a:avLst/>
            <a:gdLst/>
            <a:ahLst/>
            <a:cxnLst/>
            <a:rect l="l" t="t" r="r" b="b"/>
            <a:pathLst>
              <a:path w="8292485" h="5887369">
                <a:moveTo>
                  <a:pt x="0" y="0"/>
                </a:moveTo>
                <a:lnTo>
                  <a:pt x="8292485" y="0"/>
                </a:lnTo>
                <a:lnTo>
                  <a:pt x="8292485" y="5887369"/>
                </a:lnTo>
                <a:lnTo>
                  <a:pt x="0" y="5887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1971A81-55AF-C6F6-EDA2-152725CF7A13}"/>
              </a:ext>
            </a:extLst>
          </p:cNvPr>
          <p:cNvSpPr/>
          <p:nvPr/>
        </p:nvSpPr>
        <p:spPr>
          <a:xfrm>
            <a:off x="9132100" y="3929419"/>
            <a:ext cx="8749237" cy="3652482"/>
          </a:xfrm>
          <a:custGeom>
            <a:avLst/>
            <a:gdLst/>
            <a:ahLst/>
            <a:cxnLst/>
            <a:rect l="l" t="t" r="r" b="b"/>
            <a:pathLst>
              <a:path w="9062623" h="3708163">
                <a:moveTo>
                  <a:pt x="0" y="0"/>
                </a:moveTo>
                <a:lnTo>
                  <a:pt x="9062623" y="0"/>
                </a:lnTo>
                <a:lnTo>
                  <a:pt x="9062623" y="3708163"/>
                </a:lnTo>
                <a:lnTo>
                  <a:pt x="0" y="370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133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MENGHAPUS DATA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39400" y="5910976"/>
            <a:ext cx="6917882" cy="2320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591"/>
              </a:lnSpc>
            </a:pPr>
            <a:r>
              <a:rPr lang="en-US" sz="3279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591"/>
              </a:lnSpc>
            </a:pPr>
            <a:r>
              <a:rPr lang="en-US" sz="3279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menghapus</a:t>
            </a:r>
            <a:r>
              <a:rPr lang="en-US" sz="3279" dirty="0">
                <a:solidFill>
                  <a:srgbClr val="000000"/>
                </a:solidFill>
                <a:latin typeface="Open Sans Bold"/>
              </a:rPr>
              <a:t> data </a:t>
            </a:r>
            <a:r>
              <a:rPr lang="en-US" sz="3279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3279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BC38DAFB-4556-628E-7078-2531D2DC5B2A}"/>
              </a:ext>
            </a:extLst>
          </p:cNvPr>
          <p:cNvSpPr/>
          <p:nvPr/>
        </p:nvSpPr>
        <p:spPr>
          <a:xfrm>
            <a:off x="329596" y="1483356"/>
            <a:ext cx="13200705" cy="2840083"/>
          </a:xfrm>
          <a:custGeom>
            <a:avLst/>
            <a:gdLst/>
            <a:ahLst/>
            <a:cxnLst/>
            <a:rect l="l" t="t" r="r" b="b"/>
            <a:pathLst>
              <a:path w="13200705" h="2840083">
                <a:moveTo>
                  <a:pt x="0" y="0"/>
                </a:moveTo>
                <a:lnTo>
                  <a:pt x="13200704" y="0"/>
                </a:lnTo>
                <a:lnTo>
                  <a:pt x="13200704" y="2840083"/>
                </a:lnTo>
                <a:lnTo>
                  <a:pt x="0" y="2840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2B0CAA8-1D74-3745-4CAA-0C07FD2A4959}"/>
              </a:ext>
            </a:extLst>
          </p:cNvPr>
          <p:cNvSpPr/>
          <p:nvPr/>
        </p:nvSpPr>
        <p:spPr>
          <a:xfrm>
            <a:off x="601605" y="4628239"/>
            <a:ext cx="9342710" cy="5305737"/>
          </a:xfrm>
          <a:custGeom>
            <a:avLst/>
            <a:gdLst/>
            <a:ahLst/>
            <a:cxnLst/>
            <a:rect l="l" t="t" r="r" b="b"/>
            <a:pathLst>
              <a:path w="9342710" h="5305737">
                <a:moveTo>
                  <a:pt x="0" y="0"/>
                </a:moveTo>
                <a:lnTo>
                  <a:pt x="9342710" y="0"/>
                </a:lnTo>
                <a:lnTo>
                  <a:pt x="9342710" y="5305736"/>
                </a:lnTo>
                <a:lnTo>
                  <a:pt x="0" y="5305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REQUEST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093413" y="7216951"/>
            <a:ext cx="9347041" cy="272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19"/>
              </a:lnSpc>
            </a:pPr>
            <a:r>
              <a:rPr lang="en-US" sz="3871" dirty="0">
                <a:solidFill>
                  <a:srgbClr val="000000"/>
                </a:solidFill>
                <a:latin typeface="Open Sans Bold"/>
              </a:rPr>
              <a:t>Pre-condition: </a:t>
            </a:r>
            <a:r>
              <a:rPr lang="en-US" sz="3871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87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871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871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5419"/>
              </a:lnSpc>
            </a:pPr>
            <a:r>
              <a:rPr lang="en-US" sz="3871" dirty="0">
                <a:solidFill>
                  <a:srgbClr val="000000"/>
                </a:solidFill>
                <a:latin typeface="Open Sans Bold"/>
              </a:rPr>
              <a:t>Post-condition: </a:t>
            </a:r>
            <a:r>
              <a:rPr lang="en-US" sz="3871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87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87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871" dirty="0">
                <a:solidFill>
                  <a:srgbClr val="000000"/>
                </a:solidFill>
                <a:latin typeface="Open Sans Bold"/>
              </a:rPr>
              <a:t> request </a:t>
            </a:r>
            <a:r>
              <a:rPr lang="en-US" sz="3871" dirty="0" err="1">
                <a:solidFill>
                  <a:srgbClr val="000000"/>
                </a:solidFill>
                <a:latin typeface="Open Sans Bold"/>
              </a:rPr>
              <a:t>pesanan</a:t>
            </a:r>
            <a:endParaRPr lang="en-US" sz="387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8D49288B-E515-605F-C22A-89AD5BE45805}"/>
              </a:ext>
            </a:extLst>
          </p:cNvPr>
          <p:cNvSpPr/>
          <p:nvPr/>
        </p:nvSpPr>
        <p:spPr>
          <a:xfrm>
            <a:off x="291494" y="1569905"/>
            <a:ext cx="7429241" cy="7278547"/>
          </a:xfrm>
          <a:custGeom>
            <a:avLst/>
            <a:gdLst/>
            <a:ahLst/>
            <a:cxnLst/>
            <a:rect l="l" t="t" r="r" b="b"/>
            <a:pathLst>
              <a:path w="7429241" h="7278547">
                <a:moveTo>
                  <a:pt x="0" y="0"/>
                </a:moveTo>
                <a:lnTo>
                  <a:pt x="7429242" y="0"/>
                </a:lnTo>
                <a:lnTo>
                  <a:pt x="7429242" y="7278546"/>
                </a:lnTo>
                <a:lnTo>
                  <a:pt x="0" y="7278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DD1A451E-2082-C269-360D-2F483106E806}"/>
              </a:ext>
            </a:extLst>
          </p:cNvPr>
          <p:cNvSpPr/>
          <p:nvPr/>
        </p:nvSpPr>
        <p:spPr>
          <a:xfrm>
            <a:off x="8093413" y="2623683"/>
            <a:ext cx="9942738" cy="3710880"/>
          </a:xfrm>
          <a:custGeom>
            <a:avLst/>
            <a:gdLst/>
            <a:ahLst/>
            <a:cxnLst/>
            <a:rect l="l" t="t" r="r" b="b"/>
            <a:pathLst>
              <a:path w="9942738" h="3710880">
                <a:moveTo>
                  <a:pt x="0" y="0"/>
                </a:moveTo>
                <a:lnTo>
                  <a:pt x="9942738" y="0"/>
                </a:lnTo>
                <a:lnTo>
                  <a:pt x="9942738" y="3710880"/>
                </a:lnTo>
                <a:lnTo>
                  <a:pt x="0" y="3710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266700" y="2611374"/>
            <a:ext cx="16992600" cy="72693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39230" y="0"/>
            <a:ext cx="8944351" cy="10287000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2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66800" y="972499"/>
            <a:ext cx="5935366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DAFTAR ISI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524883"/>
            <a:ext cx="9601200" cy="5442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 CDM Model</a:t>
            </a: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PDM Model</a:t>
            </a: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Diagram </a:t>
            </a:r>
            <a:r>
              <a:rPr lang="en-US" sz="2382" spc="47" dirty="0" err="1">
                <a:solidFill>
                  <a:srgbClr val="FFFFFF"/>
                </a:solidFill>
                <a:latin typeface="Montserrat"/>
              </a:rPr>
              <a:t>kelas</a:t>
            </a:r>
            <a:endParaRPr lang="en-US" sz="2382" spc="47" dirty="0">
              <a:solidFill>
                <a:srgbClr val="FFFFFF"/>
              </a:solidFill>
              <a:latin typeface="Montserrat"/>
            </a:endParaRP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Diagram sequence</a:t>
            </a: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Hasil </a:t>
            </a:r>
            <a:r>
              <a:rPr lang="en-US" sz="2382" spc="47" dirty="0" err="1">
                <a:solidFill>
                  <a:srgbClr val="FFFFFF"/>
                </a:solidFill>
                <a:latin typeface="Montserrat"/>
              </a:rPr>
              <a:t>coba</a:t>
            </a: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 uji &amp; </a:t>
            </a:r>
            <a:r>
              <a:rPr lang="en-US" sz="2382" spc="47" dirty="0" err="1">
                <a:solidFill>
                  <a:srgbClr val="FFFFFF"/>
                </a:solidFill>
                <a:latin typeface="Montserrat"/>
              </a:rPr>
              <a:t>skrip</a:t>
            </a:r>
            <a:endParaRPr lang="en-US" sz="2382" spc="47" dirty="0">
              <a:solidFill>
                <a:srgbClr val="FFFFFF"/>
              </a:solidFill>
              <a:latin typeface="Montserrat"/>
            </a:endParaRP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Hasil </a:t>
            </a:r>
            <a:r>
              <a:rPr lang="en-US" sz="2382" spc="47" dirty="0" err="1">
                <a:solidFill>
                  <a:srgbClr val="FFFFFF"/>
                </a:solidFill>
                <a:latin typeface="Montserrat"/>
              </a:rPr>
              <a:t>analisis</a:t>
            </a:r>
            <a:endParaRPr lang="en-US" sz="2382" spc="47" dirty="0">
              <a:solidFill>
                <a:srgbClr val="FFFFFF"/>
              </a:solidFill>
              <a:latin typeface="Montserrat"/>
            </a:endParaRP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Kesimpulan</a:t>
            </a:r>
          </a:p>
          <a:p>
            <a:pPr marL="342900" indent="-342900" algn="just">
              <a:lnSpc>
                <a:spcPts val="5361"/>
              </a:lnSpc>
              <a:buFont typeface="Arial" panose="020B0604020202020204" pitchFamily="34" charset="0"/>
              <a:buChar char="•"/>
            </a:pPr>
            <a:r>
              <a:rPr lang="en-US" sz="2382" spc="47" dirty="0">
                <a:solidFill>
                  <a:srgbClr val="FFFFFF"/>
                </a:solidFill>
                <a:latin typeface="Montserrat"/>
              </a:rPr>
              <a:t>Demo</a:t>
            </a:r>
          </a:p>
        </p:txBody>
      </p:sp>
      <p:sp>
        <p:nvSpPr>
          <p:cNvPr id="9" name="Freeform 9"/>
          <p:cNvSpPr/>
          <p:nvPr/>
        </p:nvSpPr>
        <p:spPr>
          <a:xfrm>
            <a:off x="17171010" y="320373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MELIHAT DATA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76097" y="8635439"/>
            <a:ext cx="11937421" cy="118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6"/>
              </a:lnSpc>
            </a:pPr>
            <a:r>
              <a:rPr lang="en-US" sz="3397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756"/>
              </a:lnSpc>
            </a:pPr>
            <a:r>
              <a:rPr lang="en-US" sz="3397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melihat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data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pesanan</a:t>
            </a:r>
            <a:endParaRPr lang="en-US" sz="339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0E8E328D-7044-A2F9-CA46-92AA3759267A}"/>
              </a:ext>
            </a:extLst>
          </p:cNvPr>
          <p:cNvSpPr/>
          <p:nvPr/>
        </p:nvSpPr>
        <p:spPr>
          <a:xfrm>
            <a:off x="2876097" y="1419552"/>
            <a:ext cx="11677479" cy="7034911"/>
          </a:xfrm>
          <a:custGeom>
            <a:avLst/>
            <a:gdLst/>
            <a:ahLst/>
            <a:cxnLst/>
            <a:rect l="l" t="t" r="r" b="b"/>
            <a:pathLst>
              <a:path w="11677479" h="7034911">
                <a:moveTo>
                  <a:pt x="0" y="0"/>
                </a:moveTo>
                <a:lnTo>
                  <a:pt x="11677480" y="0"/>
                </a:lnTo>
                <a:lnTo>
                  <a:pt x="11677480" y="7034912"/>
                </a:lnTo>
                <a:lnTo>
                  <a:pt x="0" y="7034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BAYAR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1454" y="7684326"/>
            <a:ext cx="14029946" cy="1805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6"/>
              </a:lnSpc>
            </a:pPr>
            <a:r>
              <a:rPr lang="en-US" sz="3397" dirty="0">
                <a:solidFill>
                  <a:srgbClr val="000000"/>
                </a:solidFill>
                <a:latin typeface="Open Sans Bold"/>
              </a:rPr>
              <a:t>Pre-condition: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login dan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memiliki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kamar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yang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sudah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dipesan</a:t>
            </a:r>
            <a:endParaRPr lang="en-US" sz="3397" dirty="0">
              <a:solidFill>
                <a:srgbClr val="000000"/>
              </a:solidFill>
              <a:latin typeface="Open Sans Bold"/>
            </a:endParaRPr>
          </a:p>
          <a:p>
            <a:pPr algn="just">
              <a:lnSpc>
                <a:spcPts val="4756"/>
              </a:lnSpc>
            </a:pPr>
            <a:r>
              <a:rPr lang="en-US" sz="3397" dirty="0">
                <a:solidFill>
                  <a:srgbClr val="000000"/>
                </a:solidFill>
                <a:latin typeface="Open Sans Bold"/>
              </a:rPr>
              <a:t>Post-condition: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39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97" dirty="0" err="1">
                <a:solidFill>
                  <a:srgbClr val="000000"/>
                </a:solidFill>
                <a:latin typeface="Open Sans Bold"/>
              </a:rPr>
              <a:t>pembayaran</a:t>
            </a:r>
            <a:endParaRPr lang="en-US" sz="3397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F22F6407-2580-AC4F-4589-C276B7BC9D91}"/>
              </a:ext>
            </a:extLst>
          </p:cNvPr>
          <p:cNvSpPr/>
          <p:nvPr/>
        </p:nvSpPr>
        <p:spPr>
          <a:xfrm>
            <a:off x="9231061" y="2501830"/>
            <a:ext cx="8682382" cy="4402581"/>
          </a:xfrm>
          <a:custGeom>
            <a:avLst/>
            <a:gdLst/>
            <a:ahLst/>
            <a:cxnLst/>
            <a:rect l="l" t="t" r="r" b="b"/>
            <a:pathLst>
              <a:path w="8682382" h="4402581">
                <a:moveTo>
                  <a:pt x="0" y="0"/>
                </a:moveTo>
                <a:lnTo>
                  <a:pt x="8682381" y="0"/>
                </a:lnTo>
                <a:lnTo>
                  <a:pt x="8682381" y="4402581"/>
                </a:lnTo>
                <a:lnTo>
                  <a:pt x="0" y="4402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BDD5BC-F8BD-CA9E-9962-E736F2E80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7" y="1778123"/>
            <a:ext cx="8549354" cy="549897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BATALKAN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0069" y="8548960"/>
            <a:ext cx="14744062" cy="1580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9"/>
              </a:lnSpc>
            </a:pPr>
            <a:r>
              <a:rPr lang="en-US" sz="3013" dirty="0">
                <a:solidFill>
                  <a:srgbClr val="000000"/>
                </a:solidFill>
                <a:latin typeface="Open Sans Bold"/>
              </a:rPr>
              <a:t>Pre-condition: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login dan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memiliki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kamar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yang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sudah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dipesan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pada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sistem</a:t>
            </a:r>
            <a:endParaRPr lang="en-US" sz="3013" dirty="0">
              <a:solidFill>
                <a:srgbClr val="000000"/>
              </a:solidFill>
              <a:latin typeface="Open Sans Bold"/>
            </a:endParaRPr>
          </a:p>
          <a:p>
            <a:pPr algn="just">
              <a:lnSpc>
                <a:spcPts val="4219"/>
              </a:lnSpc>
            </a:pPr>
            <a:r>
              <a:rPr lang="en-US" sz="3013" dirty="0">
                <a:solidFill>
                  <a:srgbClr val="000000"/>
                </a:solidFill>
                <a:latin typeface="Open Sans Bold"/>
              </a:rPr>
              <a:t>Post-condition: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pembatalan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pesanan</a:t>
            </a:r>
            <a:endParaRPr lang="en-US" sz="3013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4B8D00F9-996E-B51E-025B-6EF44BCB7686}"/>
              </a:ext>
            </a:extLst>
          </p:cNvPr>
          <p:cNvSpPr/>
          <p:nvPr/>
        </p:nvSpPr>
        <p:spPr>
          <a:xfrm>
            <a:off x="3662103" y="1366085"/>
            <a:ext cx="10384812" cy="6992998"/>
          </a:xfrm>
          <a:custGeom>
            <a:avLst/>
            <a:gdLst/>
            <a:ahLst/>
            <a:cxnLst/>
            <a:rect l="l" t="t" r="r" b="b"/>
            <a:pathLst>
              <a:path w="10384812" h="6992998">
                <a:moveTo>
                  <a:pt x="0" y="0"/>
                </a:moveTo>
                <a:lnTo>
                  <a:pt x="10384812" y="0"/>
                </a:lnTo>
                <a:lnTo>
                  <a:pt x="10384812" y="6992998"/>
                </a:lnTo>
                <a:lnTo>
                  <a:pt x="0" y="6992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MENERIMA NOTIFIKASI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61564" y="1319332"/>
            <a:ext cx="10313043" cy="7193666"/>
          </a:xfrm>
          <a:custGeom>
            <a:avLst/>
            <a:gdLst/>
            <a:ahLst/>
            <a:cxnLst/>
            <a:rect l="l" t="t" r="r" b="b"/>
            <a:pathLst>
              <a:path w="10313043" h="7193666">
                <a:moveTo>
                  <a:pt x="0" y="0"/>
                </a:moveTo>
                <a:lnTo>
                  <a:pt x="10313043" y="0"/>
                </a:lnTo>
                <a:lnTo>
                  <a:pt x="10313043" y="7193666"/>
                </a:lnTo>
                <a:lnTo>
                  <a:pt x="0" y="7193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60069" y="8703930"/>
            <a:ext cx="14744062" cy="1051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9"/>
              </a:lnSpc>
            </a:pPr>
            <a:r>
              <a:rPr lang="en-US" sz="3013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219"/>
              </a:lnSpc>
            </a:pPr>
            <a:r>
              <a:rPr lang="en-US" sz="3013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menerima</a:t>
            </a:r>
            <a:r>
              <a:rPr lang="en-US" sz="301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013" dirty="0" err="1">
                <a:solidFill>
                  <a:srgbClr val="000000"/>
                </a:solidFill>
                <a:latin typeface="Open Sans Bold"/>
              </a:rPr>
              <a:t>notifikasi</a:t>
            </a:r>
            <a:endParaRPr lang="en-US" sz="3013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APPROVE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481243" y="7341909"/>
            <a:ext cx="9150898" cy="1768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09"/>
              </a:lnSpc>
            </a:pPr>
            <a:r>
              <a:rPr lang="en-US" sz="3363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3363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336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63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3363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709"/>
              </a:lnSpc>
            </a:pPr>
            <a:r>
              <a:rPr lang="en-US" sz="3363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3363" dirty="0" err="1">
                <a:solidFill>
                  <a:srgbClr val="000000"/>
                </a:solidFill>
                <a:latin typeface="Open Sans Bold"/>
              </a:rPr>
              <a:t>menerima</a:t>
            </a:r>
            <a:r>
              <a:rPr lang="en-US" sz="3363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3363" dirty="0" err="1">
                <a:solidFill>
                  <a:srgbClr val="000000"/>
                </a:solidFill>
                <a:latin typeface="Open Sans Bold"/>
              </a:rPr>
              <a:t>pesanan</a:t>
            </a:r>
            <a:r>
              <a:rPr lang="en-US" sz="3363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2500C-D3D1-F254-35EA-7AB53534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8" y="1774702"/>
            <a:ext cx="7527482" cy="7712198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3799B2DB-9A16-AA6F-0040-4F52D62E1C02}"/>
              </a:ext>
            </a:extLst>
          </p:cNvPr>
          <p:cNvSpPr/>
          <p:nvPr/>
        </p:nvSpPr>
        <p:spPr>
          <a:xfrm>
            <a:off x="8298902" y="4278447"/>
            <a:ext cx="9515580" cy="1730105"/>
          </a:xfrm>
          <a:custGeom>
            <a:avLst/>
            <a:gdLst/>
            <a:ahLst/>
            <a:cxnLst/>
            <a:rect l="l" t="t" r="r" b="b"/>
            <a:pathLst>
              <a:path w="9515580" h="1730105">
                <a:moveTo>
                  <a:pt x="0" y="0"/>
                </a:moveTo>
                <a:lnTo>
                  <a:pt x="9515580" y="0"/>
                </a:lnTo>
                <a:lnTo>
                  <a:pt x="9515580" y="1730106"/>
                </a:lnTo>
                <a:lnTo>
                  <a:pt x="0" y="1730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294953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REJECT PESANAN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69408" y="4549349"/>
            <a:ext cx="7936227" cy="143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25"/>
              </a:lnSpc>
            </a:pPr>
            <a:r>
              <a:rPr lang="en-US" sz="2732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825"/>
              </a:lnSpc>
            </a:pPr>
            <a:r>
              <a:rPr lang="en-US" sz="2732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menolak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pesanan</a:t>
            </a:r>
            <a:endParaRPr lang="en-US" sz="2732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72F91-3AA3-FC9E-F20E-E7359320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65" y="1176208"/>
            <a:ext cx="8924598" cy="4551800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8B6F903F-974A-E4AE-707B-1E7554167E09}"/>
              </a:ext>
            </a:extLst>
          </p:cNvPr>
          <p:cNvSpPr/>
          <p:nvPr/>
        </p:nvSpPr>
        <p:spPr>
          <a:xfrm>
            <a:off x="582365" y="5979933"/>
            <a:ext cx="8924599" cy="3507488"/>
          </a:xfrm>
          <a:custGeom>
            <a:avLst/>
            <a:gdLst/>
            <a:ahLst/>
            <a:cxnLst/>
            <a:rect l="l" t="t" r="r" b="b"/>
            <a:pathLst>
              <a:path w="8924599" h="3507488">
                <a:moveTo>
                  <a:pt x="0" y="0"/>
                </a:moveTo>
                <a:lnTo>
                  <a:pt x="8924599" y="0"/>
                </a:lnTo>
                <a:lnTo>
                  <a:pt x="8924599" y="3507489"/>
                </a:lnTo>
                <a:lnTo>
                  <a:pt x="0" y="3507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54" b="-3854"/>
            </a:stretch>
          </a:blipFill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182" y="577714"/>
            <a:ext cx="17259300" cy="656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4800" spc="-309" dirty="0">
                <a:solidFill>
                  <a:srgbClr val="263F6B"/>
                </a:solidFill>
                <a:latin typeface="Montserrat Extra-Bold Italics"/>
              </a:rPr>
              <a:t>USE CASE SCENARIO MENAMBAH KATEGORI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0200" y="8732830"/>
            <a:ext cx="11118106" cy="943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25"/>
              </a:lnSpc>
            </a:pPr>
            <a:r>
              <a:rPr lang="en-US" sz="2732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825"/>
              </a:lnSpc>
            </a:pPr>
            <a:r>
              <a:rPr lang="en-US" sz="2732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menambah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kategori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732" dirty="0" err="1">
                <a:solidFill>
                  <a:srgbClr val="000000"/>
                </a:solidFill>
                <a:latin typeface="Open Sans Bold"/>
              </a:rPr>
              <a:t>kamar</a:t>
            </a:r>
            <a:r>
              <a:rPr lang="en-US" sz="2732" dirty="0">
                <a:solidFill>
                  <a:srgbClr val="000000"/>
                </a:solidFill>
                <a:latin typeface="Open Sans Bold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9DC7D-935B-8E29-7FBC-6C7792C6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8" y="1338312"/>
            <a:ext cx="8364246" cy="6924267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3B447967-FD23-05A6-552E-47E41386C466}"/>
              </a:ext>
            </a:extLst>
          </p:cNvPr>
          <p:cNvSpPr/>
          <p:nvPr/>
        </p:nvSpPr>
        <p:spPr>
          <a:xfrm>
            <a:off x="8837764" y="3222314"/>
            <a:ext cx="9094847" cy="3902386"/>
          </a:xfrm>
          <a:custGeom>
            <a:avLst/>
            <a:gdLst/>
            <a:ahLst/>
            <a:cxnLst/>
            <a:rect l="l" t="t" r="r" b="b"/>
            <a:pathLst>
              <a:path w="9162579" h="3842372">
                <a:moveTo>
                  <a:pt x="0" y="0"/>
                </a:moveTo>
                <a:lnTo>
                  <a:pt x="9162580" y="0"/>
                </a:lnTo>
                <a:lnTo>
                  <a:pt x="9162580" y="3842372"/>
                </a:lnTo>
                <a:lnTo>
                  <a:pt x="0" y="38423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488" y="496386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 dirty="0">
                <a:solidFill>
                  <a:srgbClr val="263F6B"/>
                </a:solidFill>
                <a:latin typeface="Montserrat Extra-Bold Italics"/>
              </a:rPr>
              <a:t>USE CASE SCENARIO MELIHAT KATEGORI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649415" y="4342543"/>
            <a:ext cx="7380700" cy="20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02"/>
              </a:lnSpc>
            </a:pPr>
            <a:r>
              <a:rPr lang="en-US" sz="2930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102"/>
              </a:lnSpc>
            </a:pPr>
            <a:r>
              <a:rPr lang="en-US" sz="2930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melihat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kategori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293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86AFC-752C-492A-FCDE-8890610C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2" y="1850045"/>
            <a:ext cx="9910114" cy="4175865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8944E54E-FEA8-5289-36F5-4154642654D0}"/>
              </a:ext>
            </a:extLst>
          </p:cNvPr>
          <p:cNvSpPr/>
          <p:nvPr/>
        </p:nvSpPr>
        <p:spPr>
          <a:xfrm>
            <a:off x="377934" y="6550014"/>
            <a:ext cx="10065210" cy="2984705"/>
          </a:xfrm>
          <a:custGeom>
            <a:avLst/>
            <a:gdLst/>
            <a:ahLst/>
            <a:cxnLst/>
            <a:rect l="l" t="t" r="r" b="b"/>
            <a:pathLst>
              <a:path w="10065210" h="2984705">
                <a:moveTo>
                  <a:pt x="0" y="0"/>
                </a:moveTo>
                <a:lnTo>
                  <a:pt x="10065210" y="0"/>
                </a:lnTo>
                <a:lnTo>
                  <a:pt x="10065210" y="2984705"/>
                </a:lnTo>
                <a:lnTo>
                  <a:pt x="0" y="298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8176" y="533019"/>
            <a:ext cx="16431648" cy="64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 dirty="0">
                <a:solidFill>
                  <a:srgbClr val="263F6B"/>
                </a:solidFill>
                <a:latin typeface="Montserrat Extra-Bold Italics"/>
              </a:rPr>
              <a:t>USE CASE SCENARIO EDIT KATEGORI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514600" y="8298549"/>
            <a:ext cx="10662594" cy="1017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02"/>
              </a:lnSpc>
            </a:pPr>
            <a:r>
              <a:rPr lang="en-US" sz="2930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4102"/>
              </a:lnSpc>
            </a:pPr>
            <a:r>
              <a:rPr lang="en-US" sz="2930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mengedit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kategori</a:t>
            </a:r>
            <a:r>
              <a:rPr lang="en-US" sz="2930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930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2930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48ADE-785D-C496-0AA8-E27F9D16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34435"/>
            <a:ext cx="9390244" cy="4595528"/>
          </a:xfrm>
          <a:prstGeom prst="rect">
            <a:avLst/>
          </a:prstGeom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C4AF5BEF-124A-4FE6-C1A9-F488CA0BBD39}"/>
              </a:ext>
            </a:extLst>
          </p:cNvPr>
          <p:cNvSpPr/>
          <p:nvPr/>
        </p:nvSpPr>
        <p:spPr>
          <a:xfrm>
            <a:off x="9973042" y="2895783"/>
            <a:ext cx="7841439" cy="4595528"/>
          </a:xfrm>
          <a:custGeom>
            <a:avLst/>
            <a:gdLst/>
            <a:ahLst/>
            <a:cxnLst/>
            <a:rect l="l" t="t" r="r" b="b"/>
            <a:pathLst>
              <a:path w="7841439" h="4595528">
                <a:moveTo>
                  <a:pt x="0" y="0"/>
                </a:moveTo>
                <a:lnTo>
                  <a:pt x="7841440" y="0"/>
                </a:lnTo>
                <a:lnTo>
                  <a:pt x="7841440" y="4595527"/>
                </a:lnTo>
                <a:lnTo>
                  <a:pt x="0" y="459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723" y="533018"/>
            <a:ext cx="17436548" cy="643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 dirty="0">
                <a:solidFill>
                  <a:srgbClr val="263F6B"/>
                </a:solidFill>
                <a:latin typeface="Montserrat Extra-Bold Italics"/>
              </a:rPr>
              <a:t>USE CASE SCENARIO MENGHAPUS KATEGORI KAMAR</a:t>
            </a:r>
          </a:p>
        </p:txBody>
      </p:sp>
      <p:sp>
        <p:nvSpPr>
          <p:cNvPr id="4" name="Freeform 4"/>
          <p:cNvSpPr/>
          <p:nvPr/>
        </p:nvSpPr>
        <p:spPr>
          <a:xfrm>
            <a:off x="17099907" y="256118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934" y="6812483"/>
            <a:ext cx="9430772" cy="150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Pre-condition: Admin login</a:t>
            </a:r>
          </a:p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menghapus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kategori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kamar</a:t>
            </a:r>
            <a:endParaRPr lang="en-US" sz="2821" dirty="0">
              <a:solidFill>
                <a:srgbClr val="000000"/>
              </a:solidFill>
              <a:latin typeface="Open Sans Bold"/>
            </a:endParaRP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2C75037B-5383-AB36-788F-4B1886E84623}"/>
              </a:ext>
            </a:extLst>
          </p:cNvPr>
          <p:cNvSpPr/>
          <p:nvPr/>
        </p:nvSpPr>
        <p:spPr>
          <a:xfrm>
            <a:off x="377934" y="1465690"/>
            <a:ext cx="13802342" cy="3263460"/>
          </a:xfrm>
          <a:custGeom>
            <a:avLst/>
            <a:gdLst/>
            <a:ahLst/>
            <a:cxnLst/>
            <a:rect l="l" t="t" r="r" b="b"/>
            <a:pathLst>
              <a:path w="13802342" h="3263460">
                <a:moveTo>
                  <a:pt x="0" y="0"/>
                </a:moveTo>
                <a:lnTo>
                  <a:pt x="13802342" y="0"/>
                </a:lnTo>
                <a:lnTo>
                  <a:pt x="13802342" y="3263460"/>
                </a:lnTo>
                <a:lnTo>
                  <a:pt x="0" y="3263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30B9F-69DC-0256-E19A-A5DBFAE17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915451"/>
            <a:ext cx="7851666" cy="50871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49552" y="867584"/>
            <a:ext cx="7713061" cy="90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 dirty="0">
                <a:solidFill>
                  <a:srgbClr val="263F6B"/>
                </a:solidFill>
                <a:latin typeface="Montserrat Extra-Bold Italics"/>
              </a:rPr>
              <a:t>PENDAHULUAN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Freeform 6"/>
          <p:cNvSpPr/>
          <p:nvPr/>
        </p:nvSpPr>
        <p:spPr>
          <a:xfrm>
            <a:off x="1028700" y="1176595"/>
            <a:ext cx="7854903" cy="7970842"/>
          </a:xfrm>
          <a:custGeom>
            <a:avLst/>
            <a:gdLst/>
            <a:ahLst/>
            <a:cxnLst/>
            <a:rect l="l" t="t" r="r" b="b"/>
            <a:pathLst>
              <a:path w="7854903" h="7970842">
                <a:moveTo>
                  <a:pt x="0" y="0"/>
                </a:moveTo>
                <a:lnTo>
                  <a:pt x="7854903" y="0"/>
                </a:lnTo>
                <a:lnTo>
                  <a:pt x="7854903" y="7970842"/>
                </a:lnTo>
                <a:lnTo>
                  <a:pt x="0" y="797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92676" y="2320916"/>
            <a:ext cx="1986742" cy="65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6"/>
              </a:lnSpc>
            </a:pPr>
            <a:r>
              <a:rPr lang="en-US" sz="4104" spc="82" dirty="0" err="1">
                <a:solidFill>
                  <a:srgbClr val="000000"/>
                </a:solidFill>
                <a:latin typeface="Montserrat"/>
              </a:rPr>
              <a:t>Judul</a:t>
            </a:r>
            <a:endParaRPr lang="en-US" sz="4104" spc="82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1585" y="3022301"/>
            <a:ext cx="6834278" cy="797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>
              <a:lnSpc>
                <a:spcPts val="3249"/>
              </a:lnSpc>
              <a:buFont typeface="Arial"/>
              <a:buChar char="•"/>
            </a:pP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Pembangunan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Sistem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Website </a:t>
            </a:r>
            <a:r>
              <a:rPr lang="en-US" sz="2499" spc="49" dirty="0" err="1">
                <a:solidFill>
                  <a:srgbClr val="000000"/>
                </a:solidFill>
                <a:latin typeface="Montserrat"/>
              </a:rPr>
              <a:t>Pemesanan</a:t>
            </a:r>
            <a:r>
              <a:rPr lang="en-US" sz="2499" spc="49" dirty="0">
                <a:solidFill>
                  <a:srgbClr val="000000"/>
                </a:solidFill>
                <a:latin typeface="Montserrat"/>
              </a:rPr>
              <a:t> Lago Hotel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4089893"/>
            <a:ext cx="3727497" cy="50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1"/>
              </a:lnSpc>
              <a:spcBef>
                <a:spcPct val="0"/>
              </a:spcBef>
            </a:pPr>
            <a:r>
              <a:rPr lang="en-US" sz="3224" spc="64" dirty="0" err="1">
                <a:solidFill>
                  <a:srgbClr val="000000"/>
                </a:solidFill>
                <a:latin typeface="Montserrat"/>
              </a:rPr>
              <a:t>Latar</a:t>
            </a:r>
            <a:r>
              <a:rPr lang="en-US" sz="3224" spc="64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3224" spc="64" dirty="0" err="1">
                <a:solidFill>
                  <a:srgbClr val="000000"/>
                </a:solidFill>
                <a:latin typeface="Montserrat"/>
              </a:rPr>
              <a:t>Belakang</a:t>
            </a:r>
            <a:endParaRPr lang="en-US" sz="3224" spc="64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61585" y="4564757"/>
            <a:ext cx="9138138" cy="4689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5880" lvl="1" indent="-282940">
              <a:lnSpc>
                <a:spcPts val="3669"/>
              </a:lnSpc>
              <a:buFont typeface="Arial"/>
              <a:buChar char="•"/>
            </a:pPr>
            <a:r>
              <a:rPr lang="en-US" sz="2000" spc="52" dirty="0" err="1">
                <a:latin typeface="Montserrat"/>
              </a:rPr>
              <a:t>Perhotelan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mengalami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pertumbuhan</a:t>
            </a:r>
            <a:r>
              <a:rPr lang="en-US" sz="2000" spc="52" dirty="0">
                <a:latin typeface="Montserrat"/>
              </a:rPr>
              <a:t> yang </a:t>
            </a:r>
            <a:r>
              <a:rPr lang="en-US" sz="2000" spc="52" dirty="0" err="1">
                <a:latin typeface="Montserrat"/>
              </a:rPr>
              <a:t>pesat</a:t>
            </a:r>
            <a:endParaRPr lang="en-US" sz="2000" spc="52" dirty="0">
              <a:latin typeface="Montserrat"/>
            </a:endParaRPr>
          </a:p>
          <a:p>
            <a:pPr marL="565880" lvl="1" indent="-282940">
              <a:lnSpc>
                <a:spcPts val="3669"/>
              </a:lnSpc>
              <a:buFont typeface="Arial"/>
              <a:buChar char="•"/>
            </a:pPr>
            <a:r>
              <a:rPr lang="en-US" sz="2000" spc="52" dirty="0" err="1">
                <a:latin typeface="Montserrat"/>
              </a:rPr>
              <a:t>Semakin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banyak</a:t>
            </a:r>
            <a:r>
              <a:rPr lang="en-US" sz="2000" spc="52" dirty="0">
                <a:latin typeface="Montserrat"/>
              </a:rPr>
              <a:t> orang yang </a:t>
            </a:r>
            <a:r>
              <a:rPr lang="en-US" sz="2000" spc="52" dirty="0" err="1">
                <a:latin typeface="Montserrat"/>
              </a:rPr>
              <a:t>bepergian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untuk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bisnis</a:t>
            </a:r>
            <a:r>
              <a:rPr lang="en-US" sz="2000" spc="52" dirty="0">
                <a:latin typeface="Montserrat"/>
              </a:rPr>
              <a:t> dan </a:t>
            </a:r>
            <a:r>
              <a:rPr lang="en-US" sz="2000" spc="52" dirty="0" err="1">
                <a:latin typeface="Montserrat"/>
              </a:rPr>
              <a:t>liburan</a:t>
            </a:r>
            <a:r>
              <a:rPr lang="en-US" sz="2000" spc="52" dirty="0">
                <a:latin typeface="Montserrat"/>
              </a:rPr>
              <a:t>, dan </a:t>
            </a:r>
            <a:r>
              <a:rPr lang="en-US" sz="2000" spc="52" dirty="0" err="1">
                <a:latin typeface="Montserrat"/>
              </a:rPr>
              <a:t>permintaan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akan</a:t>
            </a:r>
            <a:r>
              <a:rPr lang="en-US" sz="2000" spc="52" dirty="0">
                <a:latin typeface="Montserrat"/>
              </a:rPr>
              <a:t> hotel </a:t>
            </a:r>
            <a:r>
              <a:rPr lang="en-US" sz="2000" spc="52" dirty="0" err="1">
                <a:latin typeface="Montserrat"/>
              </a:rPr>
              <a:t>semakin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meningkat</a:t>
            </a:r>
            <a:endParaRPr lang="en-US" sz="2000" spc="52" dirty="0">
              <a:latin typeface="Montserrat"/>
            </a:endParaRPr>
          </a:p>
          <a:p>
            <a:pPr marL="565880" lvl="1" indent="-282940">
              <a:lnSpc>
                <a:spcPts val="3669"/>
              </a:lnSpc>
              <a:buFont typeface="Arial"/>
              <a:buChar char="•"/>
            </a:pPr>
            <a:r>
              <a:rPr lang="en-US" sz="2000" spc="52" dirty="0" err="1">
                <a:latin typeface="Montserrat"/>
              </a:rPr>
              <a:t>Dengan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kemajuan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teknologi</a:t>
            </a:r>
            <a:r>
              <a:rPr lang="en-US" sz="2000" spc="52" dirty="0">
                <a:latin typeface="Montserrat"/>
              </a:rPr>
              <a:t> dan </a:t>
            </a:r>
            <a:r>
              <a:rPr lang="en-US" sz="2000" spc="52" dirty="0" err="1">
                <a:latin typeface="Montserrat"/>
              </a:rPr>
              <a:t>kemudahan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akses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ke</a:t>
            </a:r>
            <a:r>
              <a:rPr lang="en-US" sz="2000" spc="52" dirty="0">
                <a:latin typeface="Montserrat"/>
              </a:rPr>
              <a:t> internet, </a:t>
            </a:r>
            <a:r>
              <a:rPr lang="en-US" sz="2000" spc="52" dirty="0" err="1">
                <a:latin typeface="Montserrat"/>
              </a:rPr>
              <a:t>cara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konsumen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memesan</a:t>
            </a:r>
            <a:r>
              <a:rPr lang="en-US" sz="2000" spc="52" dirty="0">
                <a:latin typeface="Montserrat"/>
              </a:rPr>
              <a:t> hotel juga </a:t>
            </a:r>
            <a:r>
              <a:rPr lang="en-US" sz="2000" spc="52" dirty="0" err="1">
                <a:latin typeface="Montserrat"/>
              </a:rPr>
              <a:t>berubah</a:t>
            </a:r>
            <a:r>
              <a:rPr lang="en-US" sz="2000" spc="52" dirty="0">
                <a:latin typeface="Montserrat"/>
              </a:rPr>
              <a:t>. </a:t>
            </a:r>
            <a:r>
              <a:rPr lang="en-US" sz="2000" spc="52" dirty="0" err="1">
                <a:latin typeface="Montserrat"/>
              </a:rPr>
              <a:t>Pelanggan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tidak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memesan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kamar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secara</a:t>
            </a:r>
            <a:r>
              <a:rPr lang="en-US" sz="2000" spc="52" dirty="0">
                <a:latin typeface="Montserrat"/>
              </a:rPr>
              <a:t> manual </a:t>
            </a:r>
            <a:r>
              <a:rPr lang="en-US" sz="2000" spc="52" dirty="0" err="1">
                <a:latin typeface="Montserrat"/>
              </a:rPr>
              <a:t>tetapi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memesan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melalui</a:t>
            </a:r>
            <a:r>
              <a:rPr lang="en-US" sz="2000" spc="52" dirty="0">
                <a:latin typeface="Montserrat"/>
              </a:rPr>
              <a:t> platform online </a:t>
            </a:r>
            <a:r>
              <a:rPr lang="en-US" sz="2000" spc="52" dirty="0" err="1">
                <a:latin typeface="Montserrat"/>
              </a:rPr>
              <a:t>dari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sistem</a:t>
            </a:r>
            <a:r>
              <a:rPr lang="en-US" sz="2000" spc="52" dirty="0">
                <a:latin typeface="Montserrat"/>
              </a:rPr>
              <a:t> online</a:t>
            </a:r>
          </a:p>
          <a:p>
            <a:pPr marL="565880" lvl="1" indent="-282940">
              <a:lnSpc>
                <a:spcPts val="3669"/>
              </a:lnSpc>
              <a:buFont typeface="Arial"/>
              <a:buChar char="•"/>
            </a:pPr>
            <a:r>
              <a:rPr lang="en-US" sz="2000" spc="52" dirty="0" err="1">
                <a:latin typeface="Montserrat"/>
              </a:rPr>
              <a:t>Permintaan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ini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membuka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peluang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besar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untuk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membangun</a:t>
            </a:r>
            <a:r>
              <a:rPr lang="en-US" sz="2000" spc="52" dirty="0">
                <a:latin typeface="Montserrat"/>
              </a:rPr>
              <a:t> situs web </a:t>
            </a:r>
            <a:r>
              <a:rPr lang="en-US" sz="2000" spc="52" dirty="0" err="1">
                <a:latin typeface="Montserrat"/>
              </a:rPr>
              <a:t>pemesanan</a:t>
            </a:r>
            <a:r>
              <a:rPr lang="en-US" sz="2000" spc="52" dirty="0">
                <a:latin typeface="Montserrat"/>
              </a:rPr>
              <a:t> hotel yang </a:t>
            </a:r>
            <a:r>
              <a:rPr lang="en-US" sz="2000" spc="52" dirty="0" err="1">
                <a:latin typeface="Montserrat"/>
              </a:rPr>
              <a:t>dapat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memenuhi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kebutuhan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konsumen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secara</a:t>
            </a:r>
            <a:r>
              <a:rPr lang="en-US" sz="2000" spc="52" dirty="0">
                <a:latin typeface="Montserrat"/>
              </a:rPr>
              <a:t> </a:t>
            </a:r>
            <a:r>
              <a:rPr lang="en-US" sz="2000" spc="52" dirty="0" err="1">
                <a:latin typeface="Montserrat"/>
              </a:rPr>
              <a:t>efektif</a:t>
            </a:r>
            <a:endParaRPr lang="en-US" sz="2000" spc="52" dirty="0">
              <a:latin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949579" y="598765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518" y="854613"/>
            <a:ext cx="16431648" cy="64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 dirty="0">
                <a:solidFill>
                  <a:srgbClr val="263F6B"/>
                </a:solidFill>
                <a:latin typeface="Montserrat Extra-Bold Italics"/>
              </a:rPr>
              <a:t>USE CASE SCENARIO MEMBUAT TESTIMONI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4450" y="5468876"/>
            <a:ext cx="8819550" cy="150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Pre-condition: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Post-condition: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Pelanggan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membuat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testimoni</a:t>
            </a:r>
            <a:endParaRPr lang="en-US" sz="2821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91F5-9A78-A071-11E8-92993C963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095500"/>
            <a:ext cx="8518082" cy="76867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934" y="504715"/>
            <a:ext cx="16431648" cy="64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 dirty="0">
                <a:solidFill>
                  <a:srgbClr val="263F6B"/>
                </a:solidFill>
                <a:latin typeface="Montserrat Extra-Bold Italics"/>
              </a:rPr>
              <a:t>USE CASE SCENARIO MELIHAT TESTIMONI</a:t>
            </a:r>
          </a:p>
        </p:txBody>
      </p:sp>
      <p:sp>
        <p:nvSpPr>
          <p:cNvPr id="4" name="Freeform 4"/>
          <p:cNvSpPr/>
          <p:nvPr/>
        </p:nvSpPr>
        <p:spPr>
          <a:xfrm>
            <a:off x="16799702" y="227815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43727" y="8810033"/>
            <a:ext cx="10000546" cy="9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melihat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testimoni</a:t>
            </a:r>
            <a:endParaRPr lang="en-US" sz="2821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14ECA-5180-4DB4-D033-921E348A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828" y="1176208"/>
            <a:ext cx="9791859" cy="73476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934" y="504715"/>
            <a:ext cx="16431648" cy="64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 dirty="0">
                <a:solidFill>
                  <a:srgbClr val="263F6B"/>
                </a:solidFill>
                <a:latin typeface="Montserrat Extra-Bold Italics"/>
              </a:rPr>
              <a:t>USE CASE SCENARIO MENGHAPUS TESTIMONI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26558" y="9011658"/>
            <a:ext cx="10525433" cy="9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Pre-condition: Admin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Post-condition: Admin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menghapus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testimoni</a:t>
            </a:r>
            <a:endParaRPr lang="en-US" sz="2821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255CB-9360-0DF2-2F5E-59F72B0F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58" y="1176208"/>
            <a:ext cx="8534400" cy="760706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934" y="504715"/>
            <a:ext cx="16431648" cy="67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0"/>
              </a:lnSpc>
            </a:pPr>
            <a:r>
              <a:rPr lang="en-US" sz="5122" spc="-302">
                <a:solidFill>
                  <a:srgbClr val="263F6B"/>
                </a:solidFill>
                <a:latin typeface="Montserrat Extra-Bold Italics"/>
              </a:rPr>
              <a:t>USE CASE SCENARIO LOGOUT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10913" y="8974804"/>
            <a:ext cx="10525433" cy="99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Pre-condition: User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telah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melakukan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login</a:t>
            </a:r>
          </a:p>
          <a:p>
            <a:pPr algn="just">
              <a:lnSpc>
                <a:spcPts val="3950"/>
              </a:lnSpc>
            </a:pPr>
            <a:r>
              <a:rPr lang="en-US" sz="2821" dirty="0">
                <a:solidFill>
                  <a:srgbClr val="000000"/>
                </a:solidFill>
                <a:latin typeface="Open Sans Bold"/>
              </a:rPr>
              <a:t>Post-condition: User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berhasil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keluar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dari</a:t>
            </a:r>
            <a:r>
              <a:rPr lang="en-US" sz="2821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2821" dirty="0" err="1">
                <a:solidFill>
                  <a:srgbClr val="000000"/>
                </a:solidFill>
                <a:latin typeface="Open Sans Bold"/>
              </a:rPr>
              <a:t>sistem</a:t>
            </a:r>
            <a:endParaRPr lang="en-US" sz="2821" dirty="0">
              <a:solidFill>
                <a:srgbClr val="000000"/>
              </a:solidFill>
              <a:latin typeface="Open Sans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64017-079F-879B-F62F-753A80C7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05587"/>
            <a:ext cx="12192000" cy="713983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50101" y="2206394"/>
            <a:ext cx="11987798" cy="7684486"/>
          </a:xfrm>
          <a:custGeom>
            <a:avLst/>
            <a:gdLst/>
            <a:ahLst/>
            <a:cxnLst/>
            <a:rect l="l" t="t" r="r" b="b"/>
            <a:pathLst>
              <a:path w="11987798" h="7684486">
                <a:moveTo>
                  <a:pt x="0" y="0"/>
                </a:moveTo>
                <a:lnTo>
                  <a:pt x="11987798" y="0"/>
                </a:lnTo>
                <a:lnTo>
                  <a:pt x="11987798" y="7684486"/>
                </a:lnTo>
                <a:lnTo>
                  <a:pt x="0" y="7684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228725"/>
            <a:ext cx="17320249" cy="928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7744" spc="-456" dirty="0">
                <a:solidFill>
                  <a:srgbClr val="FFFFFF"/>
                </a:solidFill>
                <a:latin typeface="Montserrat Extra-Bold"/>
              </a:rPr>
              <a:t>DIAGRAM HUBUNGAN ENTITAS</a:t>
            </a:r>
          </a:p>
        </p:txBody>
      </p:sp>
      <p:sp>
        <p:nvSpPr>
          <p:cNvPr id="6" name="Freeform 6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7504" y="2319822"/>
            <a:ext cx="8025191" cy="5647357"/>
          </a:xfrm>
          <a:custGeom>
            <a:avLst/>
            <a:gdLst/>
            <a:ahLst/>
            <a:cxnLst/>
            <a:rect l="l" t="t" r="r" b="b"/>
            <a:pathLst>
              <a:path w="8025191" h="5647357">
                <a:moveTo>
                  <a:pt x="0" y="0"/>
                </a:moveTo>
                <a:lnTo>
                  <a:pt x="8025192" y="0"/>
                </a:lnTo>
                <a:lnTo>
                  <a:pt x="8025192" y="5647356"/>
                </a:lnTo>
                <a:lnTo>
                  <a:pt x="0" y="5647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33310" y="832587"/>
            <a:ext cx="16937429" cy="94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7573" spc="-446" dirty="0">
                <a:solidFill>
                  <a:srgbClr val="FFFFFF"/>
                </a:solidFill>
                <a:latin typeface="Montserrat Extra-Bold"/>
              </a:rPr>
              <a:t>KEBUTUHAN NON-FUNGSIONAL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DA4B5-3274-F02E-D864-45DEC428F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687" y="3835606"/>
            <a:ext cx="8925339" cy="27757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893447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>
                <a:solidFill>
                  <a:srgbClr val="263F6B"/>
                </a:solidFill>
                <a:latin typeface="Montserrat Extra-Bold Italics"/>
              </a:rPr>
              <a:t>CDM (CONCEPTUAL DATA MODEL)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72E26-CC58-7A7A-5180-23599DDA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00" y="1774702"/>
            <a:ext cx="14630400" cy="82173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00" y="893447"/>
            <a:ext cx="16254400" cy="679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5240" spc="-309">
                <a:solidFill>
                  <a:srgbClr val="263F6B"/>
                </a:solidFill>
                <a:latin typeface="Montserrat Extra-Bold Italics"/>
              </a:rPr>
              <a:t>PDM (PHYSICAL DATA MODEL)</a:t>
            </a:r>
          </a:p>
        </p:txBody>
      </p:sp>
      <p:sp>
        <p:nvSpPr>
          <p:cNvPr id="4" name="Freeform 4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7605B-37B1-1763-BBDB-41F58C0E1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65" y="1774702"/>
            <a:ext cx="14272470" cy="80163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20271" y="2183797"/>
            <a:ext cx="12447457" cy="7440966"/>
          </a:xfrm>
          <a:custGeom>
            <a:avLst/>
            <a:gdLst/>
            <a:ahLst/>
            <a:cxnLst/>
            <a:rect l="l" t="t" r="r" b="b"/>
            <a:pathLst>
              <a:path w="12447457" h="7440966">
                <a:moveTo>
                  <a:pt x="0" y="0"/>
                </a:moveTo>
                <a:lnTo>
                  <a:pt x="12447458" y="0"/>
                </a:lnTo>
                <a:lnTo>
                  <a:pt x="12447458" y="7440966"/>
                </a:lnTo>
                <a:lnTo>
                  <a:pt x="0" y="7440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3310" y="832587"/>
            <a:ext cx="16937429" cy="94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7573" spc="-446" dirty="0">
                <a:solidFill>
                  <a:srgbClr val="FFFFFF"/>
                </a:solidFill>
                <a:latin typeface="Montserrat Extra-Bold"/>
              </a:rPr>
              <a:t>CLASS DIAGRAM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6792" y="2618252"/>
            <a:ext cx="15374416" cy="6881520"/>
          </a:xfrm>
          <a:custGeom>
            <a:avLst/>
            <a:gdLst/>
            <a:ahLst/>
            <a:cxnLst/>
            <a:rect l="l" t="t" r="r" b="b"/>
            <a:pathLst>
              <a:path w="15374416" h="6881520">
                <a:moveTo>
                  <a:pt x="0" y="0"/>
                </a:moveTo>
                <a:lnTo>
                  <a:pt x="15374416" y="0"/>
                </a:lnTo>
                <a:lnTo>
                  <a:pt x="15374416" y="6881520"/>
                </a:lnTo>
                <a:lnTo>
                  <a:pt x="0" y="6881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861439"/>
            <a:ext cx="16937429" cy="91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7573" spc="-446" dirty="0">
                <a:solidFill>
                  <a:srgbClr val="FFFFFF"/>
                </a:solidFill>
                <a:latin typeface="Montserrat Extra-Bold"/>
              </a:rPr>
              <a:t>SEQUENCE DIAGRAM REGISTRASI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8">
            <a:extLst>
              <a:ext uri="{FF2B5EF4-FFF2-40B4-BE49-F238E27FC236}">
                <a16:creationId xmlns:a16="http://schemas.microsoft.com/office/drawing/2014/main" id="{787E7E55-279A-FE70-B6FA-8AC3139794FD}"/>
              </a:ext>
            </a:extLst>
          </p:cNvPr>
          <p:cNvGrpSpPr/>
          <p:nvPr/>
        </p:nvGrpSpPr>
        <p:grpSpPr>
          <a:xfrm>
            <a:off x="13397509" y="4732561"/>
            <a:ext cx="4626722" cy="1810294"/>
            <a:chOff x="0" y="0"/>
            <a:chExt cx="1687841" cy="660400"/>
          </a:xfrm>
        </p:grpSpPr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56C20A6-D849-811A-AA9E-8DAB64FD8E40}"/>
                </a:ext>
              </a:extLst>
            </p:cNvPr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" name="Group 3"/>
          <p:cNvGrpSpPr/>
          <p:nvPr/>
        </p:nvGrpSpPr>
        <p:grpSpPr>
          <a:xfrm>
            <a:off x="1082240" y="1628876"/>
            <a:ext cx="4626722" cy="1810294"/>
            <a:chOff x="0" y="0"/>
            <a:chExt cx="1687841" cy="660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997714" y="2047589"/>
            <a:ext cx="4626722" cy="1810294"/>
            <a:chOff x="0" y="0"/>
            <a:chExt cx="1687841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5655422" y="1654922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707239">
            <a:off x="10726780" y="7069714"/>
            <a:ext cx="1675183" cy="724619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176317" y="4854563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 dirty="0">
                <a:solidFill>
                  <a:srgbClr val="FFFFFF"/>
                </a:solidFill>
                <a:latin typeface="Montserrat Extra-Bold Italics"/>
              </a:rPr>
              <a:t>TUJUAN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3108" y="1854792"/>
            <a:ext cx="3824986" cy="1313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mempermudah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pelanggan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saat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membooking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Hotel.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91857" y="2103052"/>
            <a:ext cx="4238435" cy="1762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pt-BR" sz="2499" spc="49" dirty="0">
                <a:solidFill>
                  <a:srgbClr val="212423"/>
                </a:solidFill>
                <a:latin typeface="Montserrat"/>
              </a:rPr>
              <a:t>Untuk mempermudah pelanggan mendapatkan informasi tentang lago hotel</a:t>
            </a:r>
            <a:endParaRPr lang="en-US" sz="2499" spc="49" dirty="0">
              <a:solidFill>
                <a:srgbClr val="212423"/>
              </a:solidFill>
              <a:latin typeface="Montserra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325746"/>
            <a:ext cx="4939195" cy="1932554"/>
            <a:chOff x="0" y="0"/>
            <a:chExt cx="1687841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Freeform 15"/>
          <p:cNvSpPr/>
          <p:nvPr/>
        </p:nvSpPr>
        <p:spPr>
          <a:xfrm rot="9089358">
            <a:off x="6064719" y="6670360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81038" y="7410852"/>
            <a:ext cx="4939195" cy="17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sv-SE" sz="2499" spc="49" dirty="0">
                <a:solidFill>
                  <a:srgbClr val="212423"/>
                </a:solidFill>
                <a:latin typeface="Montserrat"/>
              </a:rPr>
              <a:t>Untuk mempermudah pihak lago hotel untuk mengkonfirmasi pesanan pelanggan</a:t>
            </a:r>
            <a:endParaRPr lang="en-US" sz="2499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17" name="Freeform 17"/>
          <p:cNvSpPr/>
          <p:nvPr/>
        </p:nvSpPr>
        <p:spPr>
          <a:xfrm rot="306073">
            <a:off x="10945990" y="2584372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4" y="0"/>
                </a:lnTo>
                <a:lnTo>
                  <a:pt x="1675184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2763540" y="7418211"/>
            <a:ext cx="4626722" cy="1810294"/>
            <a:chOff x="0" y="0"/>
            <a:chExt cx="1687841" cy="660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763540" y="7410852"/>
            <a:ext cx="4684492" cy="17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menghidarkan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adanya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duplikasi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pemesanan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dengan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kamar</a:t>
            </a:r>
            <a:r>
              <a:rPr lang="en-US" sz="2499" spc="49" dirty="0">
                <a:solidFill>
                  <a:srgbClr val="212423"/>
                </a:solidFill>
                <a:latin typeface="Montserrat"/>
              </a:rPr>
              <a:t> yang </a:t>
            </a:r>
            <a:r>
              <a:rPr lang="en-US" sz="2499" spc="49" dirty="0" err="1">
                <a:solidFill>
                  <a:srgbClr val="212423"/>
                </a:solidFill>
                <a:latin typeface="Montserrat"/>
              </a:rPr>
              <a:t>sama</a:t>
            </a:r>
            <a:endParaRPr lang="en-US" sz="2499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6704118" y="430206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8"/>
                </a:lnTo>
                <a:lnTo>
                  <a:pt x="0" y="1196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2E5715F4-7719-7AC6-B2FD-94D442C1FA57}"/>
              </a:ext>
            </a:extLst>
          </p:cNvPr>
          <p:cNvGrpSpPr/>
          <p:nvPr/>
        </p:nvGrpSpPr>
        <p:grpSpPr>
          <a:xfrm>
            <a:off x="396940" y="4610301"/>
            <a:ext cx="4939195" cy="1932554"/>
            <a:chOff x="0" y="0"/>
            <a:chExt cx="1687841" cy="660400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F0BF301-3154-62EE-5AF8-35C8A215F889}"/>
                </a:ext>
              </a:extLst>
            </p:cNvPr>
            <p:cNvSpPr/>
            <p:nvPr/>
          </p:nvSpPr>
          <p:spPr>
            <a:xfrm>
              <a:off x="0" y="0"/>
              <a:ext cx="1687841" cy="660400"/>
            </a:xfrm>
            <a:custGeom>
              <a:avLst/>
              <a:gdLst/>
              <a:ahLst/>
              <a:cxnLst/>
              <a:rect l="l" t="t" r="r" b="b"/>
              <a:pathLst>
                <a:path w="1687841" h="660400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BFD5FC3-F017-FBFA-6673-F20C0C03148F}"/>
              </a:ext>
            </a:extLst>
          </p:cNvPr>
          <p:cNvSpPr txBox="1"/>
          <p:nvPr/>
        </p:nvSpPr>
        <p:spPr>
          <a:xfrm>
            <a:off x="650982" y="4854563"/>
            <a:ext cx="4632111" cy="138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sv-SE" sz="1800" spc="49" dirty="0">
                <a:solidFill>
                  <a:srgbClr val="212423"/>
                </a:solidFill>
                <a:latin typeface="Montserrat"/>
              </a:rPr>
              <a:t>Untuk memudahkan pihak lago hotel untuk megelola data kamar yang tersedia di lago hotel</a:t>
            </a:r>
            <a:endParaRPr lang="en-US" sz="1800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25" name="Freeform 15">
            <a:extLst>
              <a:ext uri="{FF2B5EF4-FFF2-40B4-BE49-F238E27FC236}">
                <a16:creationId xmlns:a16="http://schemas.microsoft.com/office/drawing/2014/main" id="{60904E70-0A8C-5959-1E92-EC7A745406DB}"/>
              </a:ext>
            </a:extLst>
          </p:cNvPr>
          <p:cNvSpPr/>
          <p:nvPr/>
        </p:nvSpPr>
        <p:spPr>
          <a:xfrm rot="9089358">
            <a:off x="5416720" y="4266701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E45479-5F52-B31C-6DED-C486FD05DFF1}"/>
              </a:ext>
            </a:extLst>
          </p:cNvPr>
          <p:cNvSpPr txBox="1"/>
          <p:nvPr/>
        </p:nvSpPr>
        <p:spPr>
          <a:xfrm>
            <a:off x="13753121" y="4884722"/>
            <a:ext cx="3915498" cy="1383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Untuk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mempermudah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lago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hotel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menerima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ulasan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tentang</a:t>
            </a:r>
            <a:r>
              <a:rPr lang="en-US" sz="1800" spc="49" dirty="0">
                <a:solidFill>
                  <a:srgbClr val="212423"/>
                </a:solidFill>
                <a:latin typeface="Montserrat"/>
              </a:rPr>
              <a:t> hotel </a:t>
            </a:r>
            <a:r>
              <a:rPr lang="en-US" sz="1800" spc="49" dirty="0" err="1">
                <a:solidFill>
                  <a:srgbClr val="212423"/>
                </a:solidFill>
                <a:latin typeface="Montserrat"/>
              </a:rPr>
              <a:t>mereka</a:t>
            </a:r>
            <a:endParaRPr lang="en-US" sz="1800" spc="49" dirty="0">
              <a:solidFill>
                <a:srgbClr val="212423"/>
              </a:solidFill>
              <a:latin typeface="Montserrat"/>
            </a:endParaRP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984C41CA-B924-40AD-B1A0-A6C1884D65F2}"/>
              </a:ext>
            </a:extLst>
          </p:cNvPr>
          <p:cNvSpPr/>
          <p:nvPr/>
        </p:nvSpPr>
        <p:spPr>
          <a:xfrm rot="1707239">
            <a:off x="11534538" y="4880121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84714" y="2274596"/>
            <a:ext cx="15118573" cy="7467406"/>
          </a:xfrm>
          <a:custGeom>
            <a:avLst/>
            <a:gdLst/>
            <a:ahLst/>
            <a:cxnLst/>
            <a:rect l="l" t="t" r="r" b="b"/>
            <a:pathLst>
              <a:path w="15118573" h="7467406">
                <a:moveTo>
                  <a:pt x="0" y="0"/>
                </a:moveTo>
                <a:lnTo>
                  <a:pt x="15118572" y="0"/>
                </a:lnTo>
                <a:lnTo>
                  <a:pt x="15118572" y="7467405"/>
                </a:lnTo>
                <a:lnTo>
                  <a:pt x="0" y="746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75286" y="832587"/>
            <a:ext cx="16937429" cy="942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67"/>
              </a:lnSpc>
            </a:pPr>
            <a:r>
              <a:rPr lang="en-US" sz="7573" spc="-446">
                <a:solidFill>
                  <a:srgbClr val="FFFFFF"/>
                </a:solidFill>
                <a:latin typeface="Montserrat Extra-Bold"/>
              </a:rPr>
              <a:t>SEQUENCE DIAGRAM LOGIN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16082" y="2274596"/>
            <a:ext cx="13200594" cy="7730735"/>
          </a:xfrm>
          <a:custGeom>
            <a:avLst/>
            <a:gdLst/>
            <a:ahLst/>
            <a:cxnLst/>
            <a:rect l="l" t="t" r="r" b="b"/>
            <a:pathLst>
              <a:path w="13200594" h="7730735">
                <a:moveTo>
                  <a:pt x="0" y="0"/>
                </a:moveTo>
                <a:lnTo>
                  <a:pt x="13200595" y="0"/>
                </a:lnTo>
                <a:lnTo>
                  <a:pt x="13200595" y="7730734"/>
                </a:lnTo>
                <a:lnTo>
                  <a:pt x="0" y="7730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9472" y="647846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MEMBUAT DATA KAMAR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33973" y="2274596"/>
            <a:ext cx="13764814" cy="7589660"/>
          </a:xfrm>
          <a:custGeom>
            <a:avLst/>
            <a:gdLst/>
            <a:ahLst/>
            <a:cxnLst/>
            <a:rect l="l" t="t" r="r" b="b"/>
            <a:pathLst>
              <a:path w="13764814" h="7589660">
                <a:moveTo>
                  <a:pt x="0" y="0"/>
                </a:moveTo>
                <a:lnTo>
                  <a:pt x="13764813" y="0"/>
                </a:lnTo>
                <a:lnTo>
                  <a:pt x="13764813" y="7589659"/>
                </a:lnTo>
                <a:lnTo>
                  <a:pt x="0" y="7589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9472" y="647846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MELIHAT DATA KAMAR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91596" y="2274596"/>
            <a:ext cx="13504808" cy="7655212"/>
          </a:xfrm>
          <a:custGeom>
            <a:avLst/>
            <a:gdLst/>
            <a:ahLst/>
            <a:cxnLst/>
            <a:rect l="l" t="t" r="r" b="b"/>
            <a:pathLst>
              <a:path w="13504808" h="7655212">
                <a:moveTo>
                  <a:pt x="0" y="0"/>
                </a:moveTo>
                <a:lnTo>
                  <a:pt x="13504808" y="0"/>
                </a:lnTo>
                <a:lnTo>
                  <a:pt x="13504808" y="7655211"/>
                </a:lnTo>
                <a:lnTo>
                  <a:pt x="0" y="76552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9472" y="647846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EDIT DATA KAMAR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274596"/>
            <a:ext cx="16230600" cy="7729711"/>
          </a:xfrm>
          <a:custGeom>
            <a:avLst/>
            <a:gdLst/>
            <a:ahLst/>
            <a:cxnLst/>
            <a:rect l="l" t="t" r="r" b="b"/>
            <a:pathLst>
              <a:path w="16230600" h="7729711">
                <a:moveTo>
                  <a:pt x="0" y="0"/>
                </a:moveTo>
                <a:lnTo>
                  <a:pt x="16230600" y="0"/>
                </a:lnTo>
                <a:lnTo>
                  <a:pt x="16230600" y="7729711"/>
                </a:lnTo>
                <a:lnTo>
                  <a:pt x="0" y="7729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29472" y="647846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MENGHAPUS DATA KAMAR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41511" y="2075307"/>
            <a:ext cx="14551401" cy="7814344"/>
          </a:xfrm>
          <a:custGeom>
            <a:avLst/>
            <a:gdLst/>
            <a:ahLst/>
            <a:cxnLst/>
            <a:rect l="l" t="t" r="r" b="b"/>
            <a:pathLst>
              <a:path w="14551401" h="7814344">
                <a:moveTo>
                  <a:pt x="0" y="0"/>
                </a:moveTo>
                <a:lnTo>
                  <a:pt x="14551401" y="0"/>
                </a:lnTo>
                <a:lnTo>
                  <a:pt x="14551401" y="7814344"/>
                </a:lnTo>
                <a:lnTo>
                  <a:pt x="0" y="781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30304" y="448558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REQUEST PESANAN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77858" y="2075307"/>
            <a:ext cx="12732283" cy="7832730"/>
          </a:xfrm>
          <a:custGeom>
            <a:avLst/>
            <a:gdLst/>
            <a:ahLst/>
            <a:cxnLst/>
            <a:rect l="l" t="t" r="r" b="b"/>
            <a:pathLst>
              <a:path w="12732283" h="7832730">
                <a:moveTo>
                  <a:pt x="0" y="0"/>
                </a:moveTo>
                <a:lnTo>
                  <a:pt x="12732284" y="0"/>
                </a:lnTo>
                <a:lnTo>
                  <a:pt x="12732284" y="7832731"/>
                </a:lnTo>
                <a:lnTo>
                  <a:pt x="0" y="7832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30304" y="448558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MELIHAT DATA PESANAN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54742" y="2026432"/>
            <a:ext cx="14324938" cy="7866844"/>
          </a:xfrm>
          <a:custGeom>
            <a:avLst/>
            <a:gdLst/>
            <a:ahLst/>
            <a:cxnLst/>
            <a:rect l="l" t="t" r="r" b="b"/>
            <a:pathLst>
              <a:path w="14324938" h="7866844">
                <a:moveTo>
                  <a:pt x="0" y="0"/>
                </a:moveTo>
                <a:lnTo>
                  <a:pt x="14324938" y="0"/>
                </a:lnTo>
                <a:lnTo>
                  <a:pt x="14324938" y="7866844"/>
                </a:lnTo>
                <a:lnTo>
                  <a:pt x="0" y="7866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30304" y="416874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BAYAR PESANAN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3659" y="2264545"/>
            <a:ext cx="15775641" cy="7513040"/>
          </a:xfrm>
          <a:custGeom>
            <a:avLst/>
            <a:gdLst/>
            <a:ahLst/>
            <a:cxnLst/>
            <a:rect l="l" t="t" r="r" b="b"/>
            <a:pathLst>
              <a:path w="15775641" h="7513040">
                <a:moveTo>
                  <a:pt x="0" y="0"/>
                </a:moveTo>
                <a:lnTo>
                  <a:pt x="15775641" y="0"/>
                </a:lnTo>
                <a:lnTo>
                  <a:pt x="15775641" y="7513040"/>
                </a:lnTo>
                <a:lnTo>
                  <a:pt x="0" y="7513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BATALKAN PESANAN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50920" y="2356071"/>
            <a:ext cx="7186161" cy="7444984"/>
          </a:xfrm>
          <a:custGeom>
            <a:avLst/>
            <a:gdLst/>
            <a:ahLst/>
            <a:cxnLst/>
            <a:rect l="l" t="t" r="r" b="b"/>
            <a:pathLst>
              <a:path w="7186161" h="7444984">
                <a:moveTo>
                  <a:pt x="0" y="0"/>
                </a:moveTo>
                <a:lnTo>
                  <a:pt x="7186160" y="0"/>
                </a:lnTo>
                <a:lnTo>
                  <a:pt x="7186160" y="7444984"/>
                </a:lnTo>
                <a:lnTo>
                  <a:pt x="0" y="7444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MENERIMA NOTIFIKASI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30618" y="373667"/>
            <a:ext cx="17602200" cy="125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SISTEM SAAT INI (BPMN)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7177" y="1979873"/>
            <a:ext cx="13453497" cy="6746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Pembangunan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Sistem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Website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Pemesanan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Lago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masih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dilakukan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secara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manual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dengan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harus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mengunjungi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atau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memesan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melalui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aplikasi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WhatsApp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dengan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mencari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nomor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kontak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pemilik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terlebih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dahulu</a:t>
            </a:r>
            <a:endParaRPr lang="en-US" sz="2556" dirty="0">
              <a:solidFill>
                <a:srgbClr val="FFFFFF"/>
              </a:solidFill>
              <a:latin typeface="Montserrat Italics"/>
            </a:endParaRPr>
          </a:p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Setelah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menemukan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nomor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kontak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menghubungi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pihak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untuk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melakukan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permintaan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pemesanan</a:t>
            </a:r>
            <a:endParaRPr lang="en-US" sz="2556" dirty="0">
              <a:solidFill>
                <a:srgbClr val="FFFFFF"/>
              </a:solidFill>
              <a:latin typeface="Montserrat Italics"/>
            </a:endParaRPr>
          </a:p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Pihak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memverifikasi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pesanan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dan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menolak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jika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yang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diminta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tidak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tersediaJika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tersedia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pihak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memberikan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informasi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mengenai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tersebut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termasuk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harga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dan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mengkonfirmasi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bahwa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pesanan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sudah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sesuai</a:t>
            </a:r>
            <a:endParaRPr lang="en-US" sz="2556" dirty="0">
              <a:solidFill>
                <a:srgbClr val="FFFFFF"/>
              </a:solidFill>
              <a:latin typeface="Montserrat Italics"/>
            </a:endParaRPr>
          </a:p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Jika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pesanan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tidak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sesuai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dapat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membatalkan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pesanan</a:t>
            </a:r>
            <a:endParaRPr lang="en-US" sz="2556" dirty="0">
              <a:solidFill>
                <a:srgbClr val="FFFFFF"/>
              </a:solidFill>
              <a:latin typeface="Montserrat Italics"/>
            </a:endParaRPr>
          </a:p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Setelah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itu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pihak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memberikan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informasi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pembayaran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dan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setelah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membayar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,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mereka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mengirimkan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bukti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pembayaran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kepada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556" dirty="0" err="1">
                <a:solidFill>
                  <a:srgbClr val="FFFFFF"/>
                </a:solidFill>
                <a:latin typeface="Montserrat Italics"/>
              </a:rPr>
              <a:t>pihak</a:t>
            </a:r>
            <a:r>
              <a:rPr lang="en-US" sz="2556" dirty="0">
                <a:solidFill>
                  <a:srgbClr val="FFFFFF"/>
                </a:solidFill>
                <a:latin typeface="Montserrat Italics"/>
              </a:rPr>
              <a:t> hotel</a:t>
            </a:r>
          </a:p>
          <a:p>
            <a:pPr marL="457200" indent="-457200">
              <a:lnSpc>
                <a:spcPts val="3323"/>
              </a:lnSpc>
              <a:buFont typeface="Arial" panose="020B0604020202020204" pitchFamily="34" charset="0"/>
              <a:buChar char="•"/>
            </a:pPr>
            <a:r>
              <a:rPr lang="sv-SE" sz="2556" dirty="0">
                <a:solidFill>
                  <a:srgbClr val="FFFFFF"/>
                </a:solidFill>
                <a:latin typeface="Montserrat Italics"/>
              </a:rPr>
              <a:t>Pihak hotel akan mencatat riwayat pemesanan dan menyiapkan kamar yang telah dipesan oleh pelanggan</a:t>
            </a:r>
            <a:endParaRPr lang="en-US" sz="2556" dirty="0">
              <a:solidFill>
                <a:srgbClr val="FFFFFF"/>
              </a:solidFill>
              <a:latin typeface="Montserrat Itali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177636" y="365738"/>
            <a:ext cx="979746" cy="964459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3123" y="2026432"/>
            <a:ext cx="15020995" cy="7734568"/>
          </a:xfrm>
          <a:custGeom>
            <a:avLst/>
            <a:gdLst/>
            <a:ahLst/>
            <a:cxnLst/>
            <a:rect l="l" t="t" r="r" b="b"/>
            <a:pathLst>
              <a:path w="15020995" h="7734568">
                <a:moveTo>
                  <a:pt x="0" y="0"/>
                </a:moveTo>
                <a:lnTo>
                  <a:pt x="15020995" y="0"/>
                </a:lnTo>
                <a:lnTo>
                  <a:pt x="15020995" y="7734568"/>
                </a:lnTo>
                <a:lnTo>
                  <a:pt x="0" y="77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APPROVE PESANAN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266403"/>
            <a:ext cx="15980510" cy="7398711"/>
          </a:xfrm>
          <a:custGeom>
            <a:avLst/>
            <a:gdLst/>
            <a:ahLst/>
            <a:cxnLst/>
            <a:rect l="l" t="t" r="r" b="b"/>
            <a:pathLst>
              <a:path w="15980510" h="7398711">
                <a:moveTo>
                  <a:pt x="0" y="0"/>
                </a:moveTo>
                <a:lnTo>
                  <a:pt x="15980510" y="0"/>
                </a:lnTo>
                <a:lnTo>
                  <a:pt x="15980510" y="7398711"/>
                </a:lnTo>
                <a:lnTo>
                  <a:pt x="0" y="7398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REJECT PESANAN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91010" y="2026432"/>
            <a:ext cx="12234094" cy="7894708"/>
          </a:xfrm>
          <a:custGeom>
            <a:avLst/>
            <a:gdLst/>
            <a:ahLst/>
            <a:cxnLst/>
            <a:rect l="l" t="t" r="r" b="b"/>
            <a:pathLst>
              <a:path w="12234094" h="7894708">
                <a:moveTo>
                  <a:pt x="0" y="0"/>
                </a:moveTo>
                <a:lnTo>
                  <a:pt x="12234095" y="0"/>
                </a:lnTo>
                <a:lnTo>
                  <a:pt x="12234095" y="7894708"/>
                </a:lnTo>
                <a:lnTo>
                  <a:pt x="0" y="789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MENAMBAH KATEGORI KAMAR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54499" y="2026432"/>
            <a:ext cx="12179003" cy="7841487"/>
          </a:xfrm>
          <a:custGeom>
            <a:avLst/>
            <a:gdLst/>
            <a:ahLst/>
            <a:cxnLst/>
            <a:rect l="l" t="t" r="r" b="b"/>
            <a:pathLst>
              <a:path w="12179003" h="7841487">
                <a:moveTo>
                  <a:pt x="0" y="0"/>
                </a:moveTo>
                <a:lnTo>
                  <a:pt x="12179002" y="0"/>
                </a:lnTo>
                <a:lnTo>
                  <a:pt x="12179002" y="7841487"/>
                </a:lnTo>
                <a:lnTo>
                  <a:pt x="0" y="7841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MELIHAT KATEGORI KAMAR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29325" y="1989935"/>
            <a:ext cx="14162929" cy="7841718"/>
          </a:xfrm>
          <a:custGeom>
            <a:avLst/>
            <a:gdLst/>
            <a:ahLst/>
            <a:cxnLst/>
            <a:rect l="l" t="t" r="r" b="b"/>
            <a:pathLst>
              <a:path w="14162929" h="7841718">
                <a:moveTo>
                  <a:pt x="0" y="0"/>
                </a:moveTo>
                <a:lnTo>
                  <a:pt x="14162928" y="0"/>
                </a:lnTo>
                <a:lnTo>
                  <a:pt x="14162928" y="7841718"/>
                </a:lnTo>
                <a:lnTo>
                  <a:pt x="0" y="7841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5709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MENGUBAH DATA KAMAR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7093" y="2307615"/>
            <a:ext cx="15324413" cy="7382811"/>
          </a:xfrm>
          <a:custGeom>
            <a:avLst/>
            <a:gdLst/>
            <a:ahLst/>
            <a:cxnLst/>
            <a:rect l="l" t="t" r="r" b="b"/>
            <a:pathLst>
              <a:path w="15324413" h="7382811">
                <a:moveTo>
                  <a:pt x="0" y="0"/>
                </a:moveTo>
                <a:lnTo>
                  <a:pt x="15324413" y="0"/>
                </a:lnTo>
                <a:lnTo>
                  <a:pt x="15324413" y="7382811"/>
                </a:lnTo>
                <a:lnTo>
                  <a:pt x="0" y="738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33647" y="596574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MENGHAPUS DATA KAMAR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733011" y="2026432"/>
            <a:ext cx="12821979" cy="8052028"/>
          </a:xfrm>
          <a:custGeom>
            <a:avLst/>
            <a:gdLst/>
            <a:ahLst/>
            <a:cxnLst/>
            <a:rect l="l" t="t" r="r" b="b"/>
            <a:pathLst>
              <a:path w="12821979" h="8052028">
                <a:moveTo>
                  <a:pt x="0" y="0"/>
                </a:moveTo>
                <a:lnTo>
                  <a:pt x="12821978" y="0"/>
                </a:lnTo>
                <a:lnTo>
                  <a:pt x="12821978" y="8052028"/>
                </a:lnTo>
                <a:lnTo>
                  <a:pt x="0" y="8052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614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MENAMBAH TESTIMONI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54450" y="2026432"/>
            <a:ext cx="11817199" cy="7929154"/>
          </a:xfrm>
          <a:custGeom>
            <a:avLst/>
            <a:gdLst/>
            <a:ahLst/>
            <a:cxnLst/>
            <a:rect l="l" t="t" r="r" b="b"/>
            <a:pathLst>
              <a:path w="11817199" h="7929154">
                <a:moveTo>
                  <a:pt x="0" y="0"/>
                </a:moveTo>
                <a:lnTo>
                  <a:pt x="11817200" y="0"/>
                </a:lnTo>
                <a:lnTo>
                  <a:pt x="11817200" y="7929154"/>
                </a:lnTo>
                <a:lnTo>
                  <a:pt x="0" y="792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3" r="-121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614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MELIHAT TESTIMONI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4677" y="2026432"/>
            <a:ext cx="14916746" cy="7918236"/>
          </a:xfrm>
          <a:custGeom>
            <a:avLst/>
            <a:gdLst/>
            <a:ahLst/>
            <a:cxnLst/>
            <a:rect l="l" t="t" r="r" b="b"/>
            <a:pathLst>
              <a:path w="14916746" h="7918236">
                <a:moveTo>
                  <a:pt x="0" y="0"/>
                </a:moveTo>
                <a:lnTo>
                  <a:pt x="14916746" y="0"/>
                </a:lnTo>
                <a:lnTo>
                  <a:pt x="14916746" y="7918236"/>
                </a:lnTo>
                <a:lnTo>
                  <a:pt x="0" y="791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15" r="-121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6143" y="399682"/>
            <a:ext cx="14973814" cy="1603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SEQUENCE DIAGRAM MENGHAPUS TESTIMONI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840" y="2078472"/>
            <a:ext cx="15281583" cy="7683006"/>
          </a:xfrm>
          <a:custGeom>
            <a:avLst/>
            <a:gdLst/>
            <a:ahLst/>
            <a:cxnLst/>
            <a:rect l="l" t="t" r="r" b="b"/>
            <a:pathLst>
              <a:path w="15281583" h="7683006">
                <a:moveTo>
                  <a:pt x="0" y="0"/>
                </a:moveTo>
                <a:lnTo>
                  <a:pt x="15281583" y="0"/>
                </a:lnTo>
                <a:lnTo>
                  <a:pt x="15281583" y="7683006"/>
                </a:lnTo>
                <a:lnTo>
                  <a:pt x="0" y="7683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4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>
                <a:solidFill>
                  <a:srgbClr val="FFFFFF"/>
                </a:solidFill>
                <a:latin typeface="Montserrat Extra-Bold"/>
              </a:rPr>
              <a:t>SEQUENCE DIAGRAM LOGOUT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28700" y="2620037"/>
            <a:ext cx="16230600" cy="319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Freeform 4"/>
          <p:cNvSpPr/>
          <p:nvPr/>
        </p:nvSpPr>
        <p:spPr>
          <a:xfrm>
            <a:off x="11359267" y="6411977"/>
            <a:ext cx="698484" cy="710760"/>
          </a:xfrm>
          <a:custGeom>
            <a:avLst/>
            <a:gdLst/>
            <a:ahLst/>
            <a:cxnLst/>
            <a:rect l="l" t="t" r="r" b="b"/>
            <a:pathLst>
              <a:path w="698484" h="710760">
                <a:moveTo>
                  <a:pt x="0" y="0"/>
                </a:moveTo>
                <a:lnTo>
                  <a:pt x="698484" y="0"/>
                </a:lnTo>
                <a:lnTo>
                  <a:pt x="698484" y="710760"/>
                </a:lnTo>
                <a:lnTo>
                  <a:pt x="0" y="71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491727"/>
            <a:ext cx="16230600" cy="5840499"/>
          </a:xfrm>
          <a:custGeom>
            <a:avLst/>
            <a:gdLst/>
            <a:ahLst/>
            <a:cxnLst/>
            <a:rect l="l" t="t" r="r" b="b"/>
            <a:pathLst>
              <a:path w="16230600" h="5840499">
                <a:moveTo>
                  <a:pt x="0" y="0"/>
                </a:moveTo>
                <a:lnTo>
                  <a:pt x="16230600" y="0"/>
                </a:lnTo>
                <a:lnTo>
                  <a:pt x="16230600" y="5840499"/>
                </a:lnTo>
                <a:lnTo>
                  <a:pt x="0" y="5840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858" b="-198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148744" y="1112783"/>
            <a:ext cx="23403667" cy="1254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BPMN SISTEM SAAT INI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9882171"/>
            <a:ext cx="16383000" cy="1524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Freeform 8"/>
          <p:cNvSpPr/>
          <p:nvPr/>
        </p:nvSpPr>
        <p:spPr>
          <a:xfrm>
            <a:off x="16856518" y="228539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8"/>
                </a:lnTo>
                <a:lnTo>
                  <a:pt x="0" y="119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5976" y="2732593"/>
            <a:ext cx="5556540" cy="5874057"/>
          </a:xfrm>
          <a:custGeom>
            <a:avLst/>
            <a:gdLst/>
            <a:ahLst/>
            <a:cxnLst/>
            <a:rect l="l" t="t" r="r" b="b"/>
            <a:pathLst>
              <a:path w="5556540" h="5874057">
                <a:moveTo>
                  <a:pt x="0" y="0"/>
                </a:moveTo>
                <a:lnTo>
                  <a:pt x="5556540" y="0"/>
                </a:lnTo>
                <a:lnTo>
                  <a:pt x="5556540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42907" y="2454379"/>
            <a:ext cx="10316393" cy="3215243"/>
          </a:xfrm>
          <a:custGeom>
            <a:avLst/>
            <a:gdLst/>
            <a:ahLst/>
            <a:cxnLst/>
            <a:rect l="l" t="t" r="r" b="b"/>
            <a:pathLst>
              <a:path w="10316393" h="3215243">
                <a:moveTo>
                  <a:pt x="0" y="0"/>
                </a:moveTo>
                <a:lnTo>
                  <a:pt x="10316393" y="0"/>
                </a:lnTo>
                <a:lnTo>
                  <a:pt x="10316393" y="3215242"/>
                </a:lnTo>
                <a:lnTo>
                  <a:pt x="0" y="32152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942907" y="6441146"/>
            <a:ext cx="10296319" cy="2882174"/>
          </a:xfrm>
          <a:custGeom>
            <a:avLst/>
            <a:gdLst/>
            <a:ahLst/>
            <a:cxnLst/>
            <a:rect l="l" t="t" r="r" b="b"/>
            <a:pathLst>
              <a:path w="10296319" h="2882174">
                <a:moveTo>
                  <a:pt x="0" y="0"/>
                </a:moveTo>
                <a:lnTo>
                  <a:pt x="10296319" y="0"/>
                </a:lnTo>
                <a:lnTo>
                  <a:pt x="10296319" y="2882174"/>
                </a:lnTo>
                <a:lnTo>
                  <a:pt x="0" y="2882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94697" y="2858627"/>
            <a:ext cx="6174898" cy="5697150"/>
          </a:xfrm>
          <a:custGeom>
            <a:avLst/>
            <a:gdLst/>
            <a:ahLst/>
            <a:cxnLst/>
            <a:rect l="l" t="t" r="r" b="b"/>
            <a:pathLst>
              <a:path w="6174898" h="5697150">
                <a:moveTo>
                  <a:pt x="0" y="0"/>
                </a:moveTo>
                <a:lnTo>
                  <a:pt x="6174898" y="0"/>
                </a:lnTo>
                <a:lnTo>
                  <a:pt x="617489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188138" y="4903418"/>
            <a:ext cx="10300341" cy="1607568"/>
          </a:xfrm>
          <a:custGeom>
            <a:avLst/>
            <a:gdLst/>
            <a:ahLst/>
            <a:cxnLst/>
            <a:rect l="l" t="t" r="r" b="b"/>
            <a:pathLst>
              <a:path w="10300341" h="1607568">
                <a:moveTo>
                  <a:pt x="0" y="0"/>
                </a:moveTo>
                <a:lnTo>
                  <a:pt x="10300340" y="0"/>
                </a:lnTo>
                <a:lnTo>
                  <a:pt x="10300340" y="1607567"/>
                </a:lnTo>
                <a:lnTo>
                  <a:pt x="0" y="160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BUTIR-UJI-2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2729" y="2248859"/>
            <a:ext cx="7006012" cy="7481226"/>
          </a:xfrm>
          <a:custGeom>
            <a:avLst/>
            <a:gdLst/>
            <a:ahLst/>
            <a:cxnLst/>
            <a:rect l="l" t="t" r="r" b="b"/>
            <a:pathLst>
              <a:path w="7006012" h="7481226">
                <a:moveTo>
                  <a:pt x="0" y="0"/>
                </a:moveTo>
                <a:lnTo>
                  <a:pt x="7006012" y="0"/>
                </a:lnTo>
                <a:lnTo>
                  <a:pt x="7006012" y="7481226"/>
                </a:lnTo>
                <a:lnTo>
                  <a:pt x="0" y="7481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39934" y="2720645"/>
            <a:ext cx="9124370" cy="6537655"/>
          </a:xfrm>
          <a:custGeom>
            <a:avLst/>
            <a:gdLst/>
            <a:ahLst/>
            <a:cxnLst/>
            <a:rect l="l" t="t" r="r" b="b"/>
            <a:pathLst>
              <a:path w="9124370" h="6537655">
                <a:moveTo>
                  <a:pt x="0" y="0"/>
                </a:moveTo>
                <a:lnTo>
                  <a:pt x="9124370" y="0"/>
                </a:lnTo>
                <a:lnTo>
                  <a:pt x="9124370" y="6537655"/>
                </a:lnTo>
                <a:lnTo>
                  <a:pt x="0" y="653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BUTIR-UJI-3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1859" y="1774701"/>
            <a:ext cx="10288264" cy="5184009"/>
          </a:xfrm>
          <a:custGeom>
            <a:avLst/>
            <a:gdLst/>
            <a:ahLst/>
            <a:cxnLst/>
            <a:rect l="l" t="t" r="r" b="b"/>
            <a:pathLst>
              <a:path w="10288264" h="5184009">
                <a:moveTo>
                  <a:pt x="0" y="0"/>
                </a:moveTo>
                <a:lnTo>
                  <a:pt x="10288264" y="0"/>
                </a:lnTo>
                <a:lnTo>
                  <a:pt x="10288264" y="5184009"/>
                </a:lnTo>
                <a:lnTo>
                  <a:pt x="0" y="5184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562362" y="7279240"/>
            <a:ext cx="10292293" cy="2568096"/>
          </a:xfrm>
          <a:custGeom>
            <a:avLst/>
            <a:gdLst/>
            <a:ahLst/>
            <a:cxnLst/>
            <a:rect l="l" t="t" r="r" b="b"/>
            <a:pathLst>
              <a:path w="10292293" h="2568096">
                <a:moveTo>
                  <a:pt x="0" y="0"/>
                </a:moveTo>
                <a:lnTo>
                  <a:pt x="10292293" y="0"/>
                </a:lnTo>
                <a:lnTo>
                  <a:pt x="10292293" y="2568097"/>
                </a:lnTo>
                <a:lnTo>
                  <a:pt x="0" y="2568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BUTIR-UJI-4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1645" y="2851132"/>
            <a:ext cx="9183951" cy="6193827"/>
          </a:xfrm>
          <a:custGeom>
            <a:avLst/>
            <a:gdLst/>
            <a:ahLst/>
            <a:cxnLst/>
            <a:rect l="l" t="t" r="r" b="b"/>
            <a:pathLst>
              <a:path w="9183951" h="6193827">
                <a:moveTo>
                  <a:pt x="0" y="0"/>
                </a:moveTo>
                <a:lnTo>
                  <a:pt x="9183951" y="0"/>
                </a:lnTo>
                <a:lnTo>
                  <a:pt x="9183951" y="6193827"/>
                </a:lnTo>
                <a:lnTo>
                  <a:pt x="0" y="61938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96207" y="2394372"/>
            <a:ext cx="6607912" cy="7107347"/>
          </a:xfrm>
          <a:custGeom>
            <a:avLst/>
            <a:gdLst/>
            <a:ahLst/>
            <a:cxnLst/>
            <a:rect l="l" t="t" r="r" b="b"/>
            <a:pathLst>
              <a:path w="6607912" h="7107347">
                <a:moveTo>
                  <a:pt x="0" y="0"/>
                </a:moveTo>
                <a:lnTo>
                  <a:pt x="6607911" y="0"/>
                </a:lnTo>
                <a:lnTo>
                  <a:pt x="6607911" y="7107347"/>
                </a:lnTo>
                <a:lnTo>
                  <a:pt x="0" y="71073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BUTIR-UJI-5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54274" y="1774701"/>
            <a:ext cx="10179452" cy="8190817"/>
          </a:xfrm>
          <a:custGeom>
            <a:avLst/>
            <a:gdLst/>
            <a:ahLst/>
            <a:cxnLst/>
            <a:rect l="l" t="t" r="r" b="b"/>
            <a:pathLst>
              <a:path w="10179452" h="8190817">
                <a:moveTo>
                  <a:pt x="0" y="0"/>
                </a:moveTo>
                <a:lnTo>
                  <a:pt x="10179452" y="0"/>
                </a:lnTo>
                <a:lnTo>
                  <a:pt x="10179452" y="8190817"/>
                </a:lnTo>
                <a:lnTo>
                  <a:pt x="0" y="819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BUTIR-UJI-6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6615" y="3595141"/>
            <a:ext cx="10284231" cy="3614458"/>
          </a:xfrm>
          <a:custGeom>
            <a:avLst/>
            <a:gdLst/>
            <a:ahLst/>
            <a:cxnLst/>
            <a:rect l="l" t="t" r="r" b="b"/>
            <a:pathLst>
              <a:path w="10284231" h="3614458">
                <a:moveTo>
                  <a:pt x="0" y="0"/>
                </a:moveTo>
                <a:lnTo>
                  <a:pt x="10284231" y="0"/>
                </a:lnTo>
                <a:lnTo>
                  <a:pt x="10284231" y="3614458"/>
                </a:lnTo>
                <a:lnTo>
                  <a:pt x="0" y="361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272403" y="2471929"/>
            <a:ext cx="6366086" cy="6786371"/>
          </a:xfrm>
          <a:custGeom>
            <a:avLst/>
            <a:gdLst/>
            <a:ahLst/>
            <a:cxnLst/>
            <a:rect l="l" t="t" r="r" b="b"/>
            <a:pathLst>
              <a:path w="6366086" h="6786371">
                <a:moveTo>
                  <a:pt x="0" y="0"/>
                </a:moveTo>
                <a:lnTo>
                  <a:pt x="6366086" y="0"/>
                </a:lnTo>
                <a:lnTo>
                  <a:pt x="6366086" y="6786371"/>
                </a:lnTo>
                <a:lnTo>
                  <a:pt x="0" y="6786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BUTIR-UJI-7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49771" y="1774701"/>
            <a:ext cx="11388459" cy="7958730"/>
          </a:xfrm>
          <a:custGeom>
            <a:avLst/>
            <a:gdLst/>
            <a:ahLst/>
            <a:cxnLst/>
            <a:rect l="l" t="t" r="r" b="b"/>
            <a:pathLst>
              <a:path w="11388459" h="7958730">
                <a:moveTo>
                  <a:pt x="0" y="0"/>
                </a:moveTo>
                <a:lnTo>
                  <a:pt x="11388458" y="0"/>
                </a:lnTo>
                <a:lnTo>
                  <a:pt x="11388458" y="7958730"/>
                </a:lnTo>
                <a:lnTo>
                  <a:pt x="0" y="795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BUTIR-UJI-8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7831" y="1774701"/>
            <a:ext cx="10296319" cy="3200207"/>
          </a:xfrm>
          <a:custGeom>
            <a:avLst/>
            <a:gdLst/>
            <a:ahLst/>
            <a:cxnLst/>
            <a:rect l="l" t="t" r="r" b="b"/>
            <a:pathLst>
              <a:path w="10296319" h="3200207">
                <a:moveTo>
                  <a:pt x="0" y="0"/>
                </a:moveTo>
                <a:lnTo>
                  <a:pt x="10296319" y="0"/>
                </a:lnTo>
                <a:lnTo>
                  <a:pt x="10296319" y="3200208"/>
                </a:lnTo>
                <a:lnTo>
                  <a:pt x="0" y="3200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93217" y="3730921"/>
            <a:ext cx="7021265" cy="5527379"/>
          </a:xfrm>
          <a:custGeom>
            <a:avLst/>
            <a:gdLst/>
            <a:ahLst/>
            <a:cxnLst/>
            <a:rect l="l" t="t" r="r" b="b"/>
            <a:pathLst>
              <a:path w="7021265" h="5527379">
                <a:moveTo>
                  <a:pt x="0" y="0"/>
                </a:moveTo>
                <a:lnTo>
                  <a:pt x="7021265" y="0"/>
                </a:lnTo>
                <a:lnTo>
                  <a:pt x="7021265" y="5527379"/>
                </a:lnTo>
                <a:lnTo>
                  <a:pt x="0" y="552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BUTIR-UJI-9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9844" y="1918449"/>
            <a:ext cx="9633439" cy="3018602"/>
          </a:xfrm>
          <a:custGeom>
            <a:avLst/>
            <a:gdLst/>
            <a:ahLst/>
            <a:cxnLst/>
            <a:rect l="l" t="t" r="r" b="b"/>
            <a:pathLst>
              <a:path w="9633439" h="3018602">
                <a:moveTo>
                  <a:pt x="0" y="0"/>
                </a:moveTo>
                <a:lnTo>
                  <a:pt x="9633439" y="0"/>
                </a:lnTo>
                <a:lnTo>
                  <a:pt x="9633439" y="3018602"/>
                </a:lnTo>
                <a:lnTo>
                  <a:pt x="0" y="3018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34287" y="5165651"/>
            <a:ext cx="10280195" cy="4760090"/>
          </a:xfrm>
          <a:custGeom>
            <a:avLst/>
            <a:gdLst/>
            <a:ahLst/>
            <a:cxnLst/>
            <a:rect l="l" t="t" r="r" b="b"/>
            <a:pathLst>
              <a:path w="10280195" h="4760090">
                <a:moveTo>
                  <a:pt x="0" y="0"/>
                </a:moveTo>
                <a:lnTo>
                  <a:pt x="10280195" y="0"/>
                </a:lnTo>
                <a:lnTo>
                  <a:pt x="10280195" y="4760090"/>
                </a:lnTo>
                <a:lnTo>
                  <a:pt x="0" y="476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494137" y="698454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9461" y="9578419"/>
            <a:ext cx="2556816" cy="2575547"/>
          </a:xfrm>
          <a:custGeom>
            <a:avLst/>
            <a:gdLst/>
            <a:ahLst/>
            <a:cxnLst/>
            <a:rect l="l" t="t" r="r" b="b"/>
            <a:pathLst>
              <a:path w="2556816" h="2575547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979461" y="3411462"/>
            <a:ext cx="9116167" cy="374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27"/>
              </a:lnSpc>
            </a:pPr>
            <a:r>
              <a:rPr lang="en-US" sz="10465" spc="-617" dirty="0">
                <a:solidFill>
                  <a:srgbClr val="FFFFFF"/>
                </a:solidFill>
                <a:latin typeface="Montserrat Extra-Bold"/>
              </a:rPr>
              <a:t>TARGET SISTEM (BPMN)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5046" y="3567155"/>
            <a:ext cx="10528145" cy="35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Wingdings" panose="05000000000000000000" pitchFamily="2" charset="2"/>
              <a:buChar char="ü"/>
            </a:pP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Sistem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pemesanan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hotel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dirancang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untuk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memudahkan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pengunjung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atau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pelanggan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mendapatkan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informasi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mengenai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yang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tersedia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di hotel</a:t>
            </a:r>
          </a:p>
          <a:p>
            <a:pPr marL="342900" indent="-342900">
              <a:lnSpc>
                <a:spcPts val="3084"/>
              </a:lnSpc>
              <a:buFont typeface="Wingdings" panose="05000000000000000000" pitchFamily="2" charset="2"/>
              <a:buChar char="ü"/>
            </a:pP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Sistem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pemesanan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Hotel Lago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dapat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mempermudah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pencarian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informasi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dengan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memberikan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detail yang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jelas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mengenai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setiap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kamar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dan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fasilitas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yang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ada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di hotel</a:t>
            </a:r>
          </a:p>
          <a:p>
            <a:pPr marL="342900" indent="-342900">
              <a:lnSpc>
                <a:spcPts val="3084"/>
              </a:lnSpc>
              <a:buFont typeface="Wingdings" panose="05000000000000000000" pitchFamily="2" charset="2"/>
              <a:buChar char="ü"/>
            </a:pP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Pembangunan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Sistem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Website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Pemesanan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Lago Hotel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ini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akan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menampilkan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gambar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dan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informasi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tentang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fasilitas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yang </a:t>
            </a:r>
            <a:r>
              <a:rPr lang="en-US" sz="2373" dirty="0" err="1">
                <a:solidFill>
                  <a:srgbClr val="FFFFFF"/>
                </a:solidFill>
                <a:latin typeface="Montserrat Italics"/>
              </a:rPr>
              <a:t>tersedia</a:t>
            </a:r>
            <a:r>
              <a:rPr lang="en-US" sz="2373" dirty="0">
                <a:solidFill>
                  <a:srgbClr val="FFFFFF"/>
                </a:solidFill>
                <a:latin typeface="Montserrat Italics"/>
              </a:rPr>
              <a:t> di hotel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4ADA1E-D1EE-7578-895A-89AACEBC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7343"/>
            <a:ext cx="65" cy="22251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26979" rIns="0" bIns="-26979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833719" y="1774701"/>
            <a:ext cx="12620562" cy="8104500"/>
          </a:xfrm>
          <a:custGeom>
            <a:avLst/>
            <a:gdLst/>
            <a:ahLst/>
            <a:cxnLst/>
            <a:rect l="l" t="t" r="r" b="b"/>
            <a:pathLst>
              <a:path w="12620562" h="8104500">
                <a:moveTo>
                  <a:pt x="0" y="0"/>
                </a:moveTo>
                <a:lnTo>
                  <a:pt x="12620562" y="0"/>
                </a:lnTo>
                <a:lnTo>
                  <a:pt x="12620562" y="8104501"/>
                </a:lnTo>
                <a:lnTo>
                  <a:pt x="0" y="810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BUTIR-UJI-11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60343" y="1774701"/>
            <a:ext cx="10948346" cy="8095012"/>
          </a:xfrm>
          <a:custGeom>
            <a:avLst/>
            <a:gdLst/>
            <a:ahLst/>
            <a:cxnLst/>
            <a:rect l="l" t="t" r="r" b="b"/>
            <a:pathLst>
              <a:path w="10948346" h="8095012">
                <a:moveTo>
                  <a:pt x="0" y="0"/>
                </a:moveTo>
                <a:lnTo>
                  <a:pt x="10948346" y="0"/>
                </a:lnTo>
                <a:lnTo>
                  <a:pt x="10948346" y="8095013"/>
                </a:lnTo>
                <a:lnTo>
                  <a:pt x="0" y="809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BUTIR-UJI-12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4813" y="1774701"/>
            <a:ext cx="10763424" cy="3699274"/>
          </a:xfrm>
          <a:custGeom>
            <a:avLst/>
            <a:gdLst/>
            <a:ahLst/>
            <a:cxnLst/>
            <a:rect l="l" t="t" r="r" b="b"/>
            <a:pathLst>
              <a:path w="10763424" h="3699274">
                <a:moveTo>
                  <a:pt x="0" y="0"/>
                </a:moveTo>
                <a:lnTo>
                  <a:pt x="10763423" y="0"/>
                </a:lnTo>
                <a:lnTo>
                  <a:pt x="10763423" y="3699274"/>
                </a:lnTo>
                <a:lnTo>
                  <a:pt x="0" y="36992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975069" y="5786828"/>
            <a:ext cx="10284231" cy="4113692"/>
          </a:xfrm>
          <a:custGeom>
            <a:avLst/>
            <a:gdLst/>
            <a:ahLst/>
            <a:cxnLst/>
            <a:rect l="l" t="t" r="r" b="b"/>
            <a:pathLst>
              <a:path w="10284231" h="4113692">
                <a:moveTo>
                  <a:pt x="0" y="0"/>
                </a:moveTo>
                <a:lnTo>
                  <a:pt x="10284231" y="0"/>
                </a:lnTo>
                <a:lnTo>
                  <a:pt x="10284231" y="4113692"/>
                </a:lnTo>
                <a:lnTo>
                  <a:pt x="0" y="41136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BUTIR-UJI-13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53391" y="1774701"/>
            <a:ext cx="10492985" cy="8095174"/>
          </a:xfrm>
          <a:custGeom>
            <a:avLst/>
            <a:gdLst/>
            <a:ahLst/>
            <a:cxnLst/>
            <a:rect l="l" t="t" r="r" b="b"/>
            <a:pathLst>
              <a:path w="10492985" h="8095174">
                <a:moveTo>
                  <a:pt x="0" y="0"/>
                </a:moveTo>
                <a:lnTo>
                  <a:pt x="10492986" y="0"/>
                </a:lnTo>
                <a:lnTo>
                  <a:pt x="10492986" y="8095175"/>
                </a:lnTo>
                <a:lnTo>
                  <a:pt x="0" y="809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BUTIR-UJI-14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9831" y="2063507"/>
            <a:ext cx="7062746" cy="7528121"/>
          </a:xfrm>
          <a:custGeom>
            <a:avLst/>
            <a:gdLst/>
            <a:ahLst/>
            <a:cxnLst/>
            <a:rect l="l" t="t" r="r" b="b"/>
            <a:pathLst>
              <a:path w="7062746" h="7528121">
                <a:moveTo>
                  <a:pt x="0" y="0"/>
                </a:moveTo>
                <a:lnTo>
                  <a:pt x="7062746" y="0"/>
                </a:lnTo>
                <a:lnTo>
                  <a:pt x="7062746" y="7528121"/>
                </a:lnTo>
                <a:lnTo>
                  <a:pt x="0" y="7528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67603" y="4834778"/>
            <a:ext cx="9846878" cy="2085885"/>
          </a:xfrm>
          <a:custGeom>
            <a:avLst/>
            <a:gdLst/>
            <a:ahLst/>
            <a:cxnLst/>
            <a:rect l="l" t="t" r="r" b="b"/>
            <a:pathLst>
              <a:path w="9846878" h="2085885">
                <a:moveTo>
                  <a:pt x="0" y="0"/>
                </a:moveTo>
                <a:lnTo>
                  <a:pt x="9846879" y="0"/>
                </a:lnTo>
                <a:lnTo>
                  <a:pt x="9846879" y="2085885"/>
                </a:lnTo>
                <a:lnTo>
                  <a:pt x="0" y="2085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BUTIR-UJI-15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4713" y="1774701"/>
            <a:ext cx="7676984" cy="8105124"/>
          </a:xfrm>
          <a:custGeom>
            <a:avLst/>
            <a:gdLst/>
            <a:ahLst/>
            <a:cxnLst/>
            <a:rect l="l" t="t" r="r" b="b"/>
            <a:pathLst>
              <a:path w="7676984" h="8105124">
                <a:moveTo>
                  <a:pt x="0" y="0"/>
                </a:moveTo>
                <a:lnTo>
                  <a:pt x="7676985" y="0"/>
                </a:lnTo>
                <a:lnTo>
                  <a:pt x="7676985" y="8105124"/>
                </a:lnTo>
                <a:lnTo>
                  <a:pt x="0" y="810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464501" y="4197588"/>
            <a:ext cx="9585542" cy="1939487"/>
          </a:xfrm>
          <a:custGeom>
            <a:avLst/>
            <a:gdLst/>
            <a:ahLst/>
            <a:cxnLst/>
            <a:rect l="l" t="t" r="r" b="b"/>
            <a:pathLst>
              <a:path w="9585542" h="1939487">
                <a:moveTo>
                  <a:pt x="0" y="0"/>
                </a:moveTo>
                <a:lnTo>
                  <a:pt x="9585543" y="0"/>
                </a:lnTo>
                <a:lnTo>
                  <a:pt x="9585543" y="1939487"/>
                </a:lnTo>
                <a:lnTo>
                  <a:pt x="0" y="1939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BUTIR-UJI-16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22840" y="1774701"/>
            <a:ext cx="10023353" cy="8061417"/>
          </a:xfrm>
          <a:custGeom>
            <a:avLst/>
            <a:gdLst/>
            <a:ahLst/>
            <a:cxnLst/>
            <a:rect l="l" t="t" r="r" b="b"/>
            <a:pathLst>
              <a:path w="10023353" h="8061417">
                <a:moveTo>
                  <a:pt x="0" y="0"/>
                </a:moveTo>
                <a:lnTo>
                  <a:pt x="10023352" y="0"/>
                </a:lnTo>
                <a:lnTo>
                  <a:pt x="10023352" y="8061418"/>
                </a:lnTo>
                <a:lnTo>
                  <a:pt x="0" y="806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BUTIR-UJI-17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3669" y="1774701"/>
            <a:ext cx="10292293" cy="2986159"/>
          </a:xfrm>
          <a:custGeom>
            <a:avLst/>
            <a:gdLst/>
            <a:ahLst/>
            <a:cxnLst/>
            <a:rect l="l" t="t" r="r" b="b"/>
            <a:pathLst>
              <a:path w="10292293" h="2986159">
                <a:moveTo>
                  <a:pt x="0" y="0"/>
                </a:moveTo>
                <a:lnTo>
                  <a:pt x="10292293" y="0"/>
                </a:lnTo>
                <a:lnTo>
                  <a:pt x="10292293" y="2986159"/>
                </a:lnTo>
                <a:lnTo>
                  <a:pt x="0" y="2986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42156" y="5026833"/>
            <a:ext cx="9717144" cy="4896382"/>
          </a:xfrm>
          <a:custGeom>
            <a:avLst/>
            <a:gdLst/>
            <a:ahLst/>
            <a:cxnLst/>
            <a:rect l="l" t="t" r="r" b="b"/>
            <a:pathLst>
              <a:path w="9717144" h="4896382">
                <a:moveTo>
                  <a:pt x="0" y="0"/>
                </a:moveTo>
                <a:lnTo>
                  <a:pt x="9717144" y="0"/>
                </a:lnTo>
                <a:lnTo>
                  <a:pt x="9717144" y="4896382"/>
                </a:lnTo>
                <a:lnTo>
                  <a:pt x="0" y="4896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BUTIR-UJI-18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63801" y="1774701"/>
            <a:ext cx="10160399" cy="6826210"/>
          </a:xfrm>
          <a:custGeom>
            <a:avLst/>
            <a:gdLst/>
            <a:ahLst/>
            <a:cxnLst/>
            <a:rect l="l" t="t" r="r" b="b"/>
            <a:pathLst>
              <a:path w="10160399" h="6826210">
                <a:moveTo>
                  <a:pt x="0" y="0"/>
                </a:moveTo>
                <a:lnTo>
                  <a:pt x="10160398" y="0"/>
                </a:lnTo>
                <a:lnTo>
                  <a:pt x="10160398" y="6826210"/>
                </a:lnTo>
                <a:lnTo>
                  <a:pt x="0" y="682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63801" y="8610350"/>
            <a:ext cx="10160399" cy="727147"/>
          </a:xfrm>
          <a:custGeom>
            <a:avLst/>
            <a:gdLst/>
            <a:ahLst/>
            <a:cxnLst/>
            <a:rect l="l" t="t" r="r" b="b"/>
            <a:pathLst>
              <a:path w="10160399" h="727147">
                <a:moveTo>
                  <a:pt x="0" y="0"/>
                </a:moveTo>
                <a:lnTo>
                  <a:pt x="10160398" y="0"/>
                </a:lnTo>
                <a:lnTo>
                  <a:pt x="10160398" y="727147"/>
                </a:lnTo>
                <a:lnTo>
                  <a:pt x="0" y="727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BUTIR-UJI-19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F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704118" y="577714"/>
            <a:ext cx="1110364" cy="1196988"/>
          </a:xfrm>
          <a:custGeom>
            <a:avLst/>
            <a:gdLst/>
            <a:ahLst/>
            <a:cxnLst/>
            <a:rect l="l" t="t" r="r" b="b"/>
            <a:pathLst>
              <a:path w="1110364" h="1196988">
                <a:moveTo>
                  <a:pt x="0" y="0"/>
                </a:moveTo>
                <a:lnTo>
                  <a:pt x="1110364" y="0"/>
                </a:lnTo>
                <a:lnTo>
                  <a:pt x="1110364" y="1196987"/>
                </a:lnTo>
                <a:lnTo>
                  <a:pt x="0" y="1196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75757" y="1774701"/>
            <a:ext cx="10117518" cy="8133306"/>
          </a:xfrm>
          <a:custGeom>
            <a:avLst/>
            <a:gdLst/>
            <a:ahLst/>
            <a:cxnLst/>
            <a:rect l="l" t="t" r="r" b="b"/>
            <a:pathLst>
              <a:path w="10117518" h="8133306">
                <a:moveTo>
                  <a:pt x="0" y="0"/>
                </a:moveTo>
                <a:lnTo>
                  <a:pt x="10117518" y="0"/>
                </a:lnTo>
                <a:lnTo>
                  <a:pt x="10117518" y="8133307"/>
                </a:lnTo>
                <a:lnTo>
                  <a:pt x="0" y="813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609" y="838584"/>
            <a:ext cx="14973814" cy="80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695" spc="-395" dirty="0">
                <a:solidFill>
                  <a:srgbClr val="FFFFFF"/>
                </a:solidFill>
                <a:latin typeface="Montserrat Extra-Bold"/>
              </a:rPr>
              <a:t>SKRIPSI UJI BUTIR-UJI-20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1406</Words>
  <Application>Microsoft Office PowerPoint</Application>
  <PresentationFormat>Custom</PresentationFormat>
  <Paragraphs>220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4" baseType="lpstr">
      <vt:lpstr>Microsoft JhengHei UI</vt:lpstr>
      <vt:lpstr>Montserrat</vt:lpstr>
      <vt:lpstr>Open Sans Bold</vt:lpstr>
      <vt:lpstr>Montserrat Extra-Bold</vt:lpstr>
      <vt:lpstr>Montserrat Extra-Bold Italics</vt:lpstr>
      <vt:lpstr>Arial</vt:lpstr>
      <vt:lpstr>Calibri</vt:lpstr>
      <vt:lpstr>Montserrat Italics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08</dc:title>
  <dc:creator>Johanna Siagian</dc:creator>
  <cp:lastModifiedBy>Cecilia Situmorang</cp:lastModifiedBy>
  <cp:revision>37</cp:revision>
  <dcterms:created xsi:type="dcterms:W3CDTF">2006-08-16T00:00:00Z</dcterms:created>
  <dcterms:modified xsi:type="dcterms:W3CDTF">2023-06-18T13:49:46Z</dcterms:modified>
  <dc:identifier>DAFkX65a76Q</dc:identifier>
</cp:coreProperties>
</file>